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 id="2147483673" r:id="rId6"/>
  </p:sldMasterIdLst>
  <p:notesMasterIdLst>
    <p:notesMasterId r:id="rId20"/>
  </p:notesMasterIdLst>
  <p:handoutMasterIdLst>
    <p:handoutMasterId r:id="rId21"/>
  </p:handoutMasterIdLst>
  <p:sldIdLst>
    <p:sldId id="257" r:id="rId7"/>
    <p:sldId id="555" r:id="rId8"/>
    <p:sldId id="579" r:id="rId9"/>
    <p:sldId id="602" r:id="rId10"/>
    <p:sldId id="594" r:id="rId11"/>
    <p:sldId id="607" r:id="rId12"/>
    <p:sldId id="603" r:id="rId13"/>
    <p:sldId id="608" r:id="rId14"/>
    <p:sldId id="604" r:id="rId15"/>
    <p:sldId id="609" r:id="rId16"/>
    <p:sldId id="605" r:id="rId17"/>
    <p:sldId id="606" r:id="rId18"/>
    <p:sldId id="512"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Mullins" initials="KM" lastIdx="7" clrIdx="0"/>
  <p:cmAuthor id="2" name="Leanne Candura" initials="LC" lastIdx="3" clrIdx="1"/>
  <p:cmAuthor id="3" name="Melissa Hillmyer" initials="MH" lastIdx="36" clrIdx="2"/>
  <p:cmAuthor id="4" name="Leanne Candura" initials="LC [2]" lastIdx="7" clrIdx="3"/>
  <p:cmAuthor id="5" name="Melissa Hillmyer" initials="MH [2]" lastIdx="21" clrIdx="4">
    <p:extLst>
      <p:ext uri="{19B8F6BF-5375-455C-9EA6-DF929625EA0E}">
        <p15:presenceInfo xmlns:p15="http://schemas.microsoft.com/office/powerpoint/2012/main" userId="S-1-5-21-1292428093-884357618-1801674531-5176" providerId="AD"/>
      </p:ext>
    </p:extLst>
  </p:cmAuthor>
  <p:cmAuthor id="6" name="Harrington, Karynlee" initials="HK" lastIdx="5" clrIdx="5">
    <p:extLst>
      <p:ext uri="{19B8F6BF-5375-455C-9EA6-DF929625EA0E}">
        <p15:presenceInfo xmlns:p15="http://schemas.microsoft.com/office/powerpoint/2012/main" userId="S-1-5-21-4241590797-1299073551-2511459964-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C89D3"/>
    <a:srgbClr val="3787D4"/>
    <a:srgbClr val="629DD1"/>
    <a:srgbClr val="297FD5"/>
    <a:srgbClr val="5496D2"/>
    <a:srgbClr val="468ED2"/>
    <a:srgbClr val="478BC9"/>
    <a:srgbClr val="509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86" d="100"/>
          <a:sy n="86" d="100"/>
        </p:scale>
        <p:origin x="422" y="-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ington, Karynlee" userId="84e18f84-7203-4369-8a87-acf75a7c4f2e" providerId="ADAL" clId="{D90CE882-D85A-45A9-AF0B-98508FFB14F4}"/>
    <pc:docChg chg="custSel modSld">
      <pc:chgData name="Harrington, Karynlee" userId="84e18f84-7203-4369-8a87-acf75a7c4f2e" providerId="ADAL" clId="{D90CE882-D85A-45A9-AF0B-98508FFB14F4}" dt="2024-06-06T02:25:42.154" v="51" actId="20577"/>
      <pc:docMkLst>
        <pc:docMk/>
      </pc:docMkLst>
      <pc:sldChg chg="modSp mod">
        <pc:chgData name="Harrington, Karynlee" userId="84e18f84-7203-4369-8a87-acf75a7c4f2e" providerId="ADAL" clId="{D90CE882-D85A-45A9-AF0B-98508FFB14F4}" dt="2024-06-06T02:25:42.154" v="51" actId="20577"/>
        <pc:sldMkLst>
          <pc:docMk/>
          <pc:sldMk cId="2978175450" sldId="605"/>
        </pc:sldMkLst>
        <pc:spChg chg="mod">
          <ac:chgData name="Harrington, Karynlee" userId="84e18f84-7203-4369-8a87-acf75a7c4f2e" providerId="ADAL" clId="{D90CE882-D85A-45A9-AF0B-98508FFB14F4}" dt="2024-06-06T02:25:42.154" v="51" actId="20577"/>
          <ac:spMkLst>
            <pc:docMk/>
            <pc:sldMk cId="2978175450" sldId="605"/>
            <ac:spMk id="2" creationId="{425C8DE1-FC95-24E5-D4DF-C4B59565F3E6}"/>
          </ac:spMkLst>
        </pc:spChg>
        <pc:spChg chg="mod">
          <ac:chgData name="Harrington, Karynlee" userId="84e18f84-7203-4369-8a87-acf75a7c4f2e" providerId="ADAL" clId="{D90CE882-D85A-45A9-AF0B-98508FFB14F4}" dt="2024-06-06T02:24:22.770" v="35" actId="20577"/>
          <ac:spMkLst>
            <pc:docMk/>
            <pc:sldMk cId="2978175450" sldId="605"/>
            <ac:spMk id="3" creationId="{E2667C35-AF65-9BFF-1BB0-4C5AE742219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62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621"/>
          </a:xfrm>
          <a:prstGeom prst="rect">
            <a:avLst/>
          </a:prstGeom>
        </p:spPr>
        <p:txBody>
          <a:bodyPr vert="horz" lIns="91440" tIns="45720" rIns="91440" bIns="45720" rtlCol="0"/>
          <a:lstStyle>
            <a:lvl1pPr algn="r">
              <a:defRPr sz="1200"/>
            </a:lvl1pPr>
          </a:lstStyle>
          <a:p>
            <a:fld id="{71B595BD-5819-4B57-955A-D04F589414E5}" type="datetimeFigureOut">
              <a:rPr lang="en-US" smtClean="0"/>
              <a:t>6/5/2024</a:t>
            </a:fld>
            <a:endParaRPr lang="en-US" dirty="0"/>
          </a:p>
        </p:txBody>
      </p:sp>
      <p:sp>
        <p:nvSpPr>
          <p:cNvPr id="4" name="Footer Placeholder 3"/>
          <p:cNvSpPr>
            <a:spLocks noGrp="1"/>
          </p:cNvSpPr>
          <p:nvPr>
            <p:ph type="ftr" sz="quarter" idx="2"/>
          </p:nvPr>
        </p:nvSpPr>
        <p:spPr>
          <a:xfrm>
            <a:off x="3" y="8829181"/>
            <a:ext cx="3038475" cy="465621"/>
          </a:xfrm>
          <a:prstGeom prst="rect">
            <a:avLst/>
          </a:prstGeom>
        </p:spPr>
        <p:txBody>
          <a:bodyPr vert="horz" lIns="91440" tIns="45720" rIns="91440" bIns="45720" rtlCol="0" anchor="b"/>
          <a:lstStyle>
            <a:lvl1pPr algn="l">
              <a:defRPr sz="1200"/>
            </a:lvl1pPr>
          </a:lstStyle>
          <a:p>
            <a:r>
              <a:rPr lang="en-US" dirty="0"/>
              <a:t>MHDO Board Meeting June 4, 2020</a:t>
            </a:r>
          </a:p>
        </p:txBody>
      </p:sp>
      <p:sp>
        <p:nvSpPr>
          <p:cNvPr id="5" name="Slide Number Placeholder 4"/>
          <p:cNvSpPr>
            <a:spLocks noGrp="1"/>
          </p:cNvSpPr>
          <p:nvPr>
            <p:ph type="sldNum" sz="quarter" idx="3"/>
          </p:nvPr>
        </p:nvSpPr>
        <p:spPr>
          <a:xfrm>
            <a:off x="3970341" y="8829181"/>
            <a:ext cx="3038475" cy="465621"/>
          </a:xfrm>
          <a:prstGeom prst="rect">
            <a:avLst/>
          </a:prstGeom>
        </p:spPr>
        <p:txBody>
          <a:bodyPr vert="horz" lIns="91440" tIns="45720" rIns="91440" bIns="45720" rtlCol="0" anchor="b"/>
          <a:lstStyle>
            <a:lvl1pPr algn="r">
              <a:defRPr sz="1200"/>
            </a:lvl1pPr>
          </a:lstStyle>
          <a:p>
            <a:fld id="{28BFEC4C-DBE7-4D99-AD09-91A7AFD465C5}" type="slidenum">
              <a:rPr lang="en-US" smtClean="0"/>
              <a:t>‹#›</a:t>
            </a:fld>
            <a:endParaRPr lang="en-US" dirty="0"/>
          </a:p>
        </p:txBody>
      </p:sp>
    </p:spTree>
    <p:extLst>
      <p:ext uri="{BB962C8B-B14F-4D97-AF65-F5344CB8AC3E}">
        <p14:creationId xmlns:p14="http://schemas.microsoft.com/office/powerpoint/2010/main" val="6506087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5"/>
          </a:xfrm>
          <a:prstGeom prst="rect">
            <a:avLst/>
          </a:prstGeom>
        </p:spPr>
        <p:txBody>
          <a:bodyPr vert="horz" lIns="92757" tIns="46378" rIns="92757" bIns="46378" rtlCol="0"/>
          <a:lstStyle>
            <a:lvl1pPr algn="r">
              <a:defRPr sz="1200"/>
            </a:lvl1pPr>
          </a:lstStyle>
          <a:p>
            <a:fld id="{7C51721D-FE74-4937-AFA3-EDEA76864D15}" type="datetimeFigureOut">
              <a:rPr lang="en-US" smtClean="0"/>
              <a:t>6/5/2024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r>
              <a:rPr lang="en-US" dirty="0"/>
              <a:t>MHDO Board Meeting June 4, 2020</a:t>
            </a:r>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3EECC008-9F6F-4DA1-BFFD-27F8B147B9D3}"/>
              </a:ext>
            </a:extLst>
          </p:cNvPr>
          <p:cNvSpPr>
            <a:spLocks noGrp="1"/>
          </p:cNvSpPr>
          <p:nvPr>
            <p:ph type="ftr" sz="quarter" idx="10"/>
          </p:nvPr>
        </p:nvSpPr>
        <p:spPr/>
        <p:txBody>
          <a:bodyPr/>
          <a:lstStyle/>
          <a:p>
            <a:r>
              <a:rPr lang="en-US" dirty="0"/>
              <a:t>MHDO Board Meeting June 4, 2020</a:t>
            </a:r>
          </a:p>
        </p:txBody>
      </p:sp>
    </p:spTree>
    <p:extLst>
      <p:ext uri="{BB962C8B-B14F-4D97-AF65-F5344CB8AC3E}">
        <p14:creationId xmlns:p14="http://schemas.microsoft.com/office/powerpoint/2010/main" val="26114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FFB5C752-25DC-4E6E-AA48-E8943D1AD7BF}"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D30BF1-962A-4C93-86B5-44F8A1081438}"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D6932E-587B-464A-816A-2A87C1CBCB8A}"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3" y="2130227"/>
            <a:ext cx="10363435" cy="1470422"/>
          </a:xfrm>
        </p:spPr>
        <p:txBody>
          <a:bodyPr/>
          <a:lstStyle/>
          <a:p>
            <a:r>
              <a:rPr lang="en-US"/>
              <a:t>Click to edit Master title style</a:t>
            </a:r>
          </a:p>
        </p:txBody>
      </p:sp>
      <p:sp>
        <p:nvSpPr>
          <p:cNvPr id="3" name="Subtitle 2"/>
          <p:cNvSpPr>
            <a:spLocks noGrp="1"/>
          </p:cNvSpPr>
          <p:nvPr>
            <p:ph type="subTitle" idx="1"/>
          </p:nvPr>
        </p:nvSpPr>
        <p:spPr>
          <a:xfrm>
            <a:off x="1828565" y="3886399"/>
            <a:ext cx="8534870" cy="1752203"/>
          </a:xfrm>
        </p:spPr>
        <p:txBody>
          <a:bodyPr/>
          <a:lstStyle>
            <a:lvl1pPr marL="0" indent="0" algn="ctr">
              <a:buNone/>
              <a:defRPr/>
            </a:lvl1pPr>
            <a:lvl2pPr marL="141534" indent="0" algn="ctr">
              <a:buNone/>
              <a:defRPr/>
            </a:lvl2pPr>
            <a:lvl3pPr marL="283068" indent="0" algn="ctr">
              <a:buNone/>
              <a:defRPr/>
            </a:lvl3pPr>
            <a:lvl4pPr marL="424603" indent="0" algn="ctr">
              <a:buNone/>
              <a:defRPr/>
            </a:lvl4pPr>
            <a:lvl5pPr marL="566137" indent="0" algn="ctr">
              <a:buNone/>
              <a:defRPr/>
            </a:lvl5pPr>
            <a:lvl6pPr marL="707671" indent="0" algn="ctr">
              <a:buNone/>
              <a:defRPr/>
            </a:lvl6pPr>
            <a:lvl7pPr marL="849205" indent="0" algn="ctr">
              <a:buNone/>
              <a:defRPr/>
            </a:lvl7pPr>
            <a:lvl8pPr marL="990739" indent="0" algn="ctr">
              <a:buNone/>
              <a:defRPr/>
            </a:lvl8pPr>
            <a:lvl9pPr marL="1132274" indent="0" algn="ctr">
              <a:buNone/>
              <a:defRPr/>
            </a:lvl9pPr>
          </a:lstStyle>
          <a:p>
            <a:r>
              <a:rPr lang="en-US"/>
              <a:t>Click to edit Master subtitle style</a:t>
            </a:r>
          </a:p>
        </p:txBody>
      </p:sp>
    </p:spTree>
    <p:extLst>
      <p:ext uri="{BB962C8B-B14F-4D97-AF65-F5344CB8AC3E}">
        <p14:creationId xmlns:p14="http://schemas.microsoft.com/office/powerpoint/2010/main" val="3007758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381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801"/>
            <a:ext cx="10363435" cy="1362273"/>
          </a:xfrm>
        </p:spPr>
        <p:txBody>
          <a:bodyPr anchor="t"/>
          <a:lstStyle>
            <a:lvl1pPr algn="l">
              <a:defRPr sz="1232" b="1" cap="all"/>
            </a:lvl1pPr>
          </a:lstStyle>
          <a:p>
            <a:r>
              <a:rPr lang="en-US"/>
              <a:t>Click to edit Master title style</a:t>
            </a:r>
          </a:p>
        </p:txBody>
      </p:sp>
      <p:sp>
        <p:nvSpPr>
          <p:cNvPr id="3" name="Text Placeholder 2"/>
          <p:cNvSpPr>
            <a:spLocks noGrp="1"/>
          </p:cNvSpPr>
          <p:nvPr>
            <p:ph type="body" idx="1"/>
          </p:nvPr>
        </p:nvSpPr>
        <p:spPr>
          <a:xfrm>
            <a:off x="963084" y="2906613"/>
            <a:ext cx="10363435" cy="1500188"/>
          </a:xfrm>
        </p:spPr>
        <p:txBody>
          <a:bodyPr anchor="b"/>
          <a:lstStyle>
            <a:lvl1pPr marL="0" indent="0">
              <a:buNone/>
              <a:defRPr sz="625"/>
            </a:lvl1pPr>
            <a:lvl2pPr marL="141534" indent="0">
              <a:buNone/>
              <a:defRPr sz="554"/>
            </a:lvl2pPr>
            <a:lvl3pPr marL="283068" indent="0">
              <a:buNone/>
              <a:defRPr sz="500"/>
            </a:lvl3pPr>
            <a:lvl4pPr marL="424603" indent="0">
              <a:buNone/>
              <a:defRPr sz="429"/>
            </a:lvl4pPr>
            <a:lvl5pPr marL="566137" indent="0">
              <a:buNone/>
              <a:defRPr sz="429"/>
            </a:lvl5pPr>
            <a:lvl6pPr marL="707671" indent="0">
              <a:buNone/>
              <a:defRPr sz="429"/>
            </a:lvl6pPr>
            <a:lvl7pPr marL="849205" indent="0">
              <a:buNone/>
              <a:defRPr sz="429"/>
            </a:lvl7pPr>
            <a:lvl8pPr marL="990739" indent="0">
              <a:buNone/>
              <a:defRPr sz="429"/>
            </a:lvl8pPr>
            <a:lvl9pPr marL="1132274" indent="0">
              <a:buNone/>
              <a:defRPr sz="429"/>
            </a:lvl9pPr>
          </a:lstStyle>
          <a:p>
            <a:pPr lvl="0"/>
            <a:r>
              <a:rPr lang="en-US"/>
              <a:t>Click to edit Master text styles</a:t>
            </a:r>
          </a:p>
        </p:txBody>
      </p:sp>
    </p:spTree>
    <p:extLst>
      <p:ext uri="{BB962C8B-B14F-4D97-AF65-F5344CB8AC3E}">
        <p14:creationId xmlns:p14="http://schemas.microsoft.com/office/powerpoint/2010/main" val="277680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852"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06315"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7601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4836"/>
            <a:ext cx="1097256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718" y="1534914"/>
            <a:ext cx="5386917"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4" name="Content Placeholder 3"/>
          <p:cNvSpPr>
            <a:spLocks noGrp="1"/>
          </p:cNvSpPr>
          <p:nvPr>
            <p:ph sz="half" idx="2"/>
          </p:nvPr>
        </p:nvSpPr>
        <p:spPr>
          <a:xfrm>
            <a:off x="609718" y="2174875"/>
            <a:ext cx="5386917"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02" y="1534914"/>
            <a:ext cx="5388681"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6" name="Content Placeholder 5"/>
          <p:cNvSpPr>
            <a:spLocks noGrp="1"/>
          </p:cNvSpPr>
          <p:nvPr>
            <p:ph sz="quarter" idx="4"/>
          </p:nvPr>
        </p:nvSpPr>
        <p:spPr>
          <a:xfrm>
            <a:off x="6193602" y="2174875"/>
            <a:ext cx="5388681"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9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5361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91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2852"/>
            <a:ext cx="4011083" cy="1162348"/>
          </a:xfrm>
        </p:spPr>
        <p:txBody>
          <a:bodyPr anchor="b"/>
          <a:lstStyle>
            <a:lvl1pPr algn="l">
              <a:defRPr sz="625" b="1"/>
            </a:lvl1pPr>
          </a:lstStyle>
          <a:p>
            <a:r>
              <a:rPr lang="en-US"/>
              <a:t>Click to edit Master title style</a:t>
            </a:r>
          </a:p>
        </p:txBody>
      </p:sp>
      <p:sp>
        <p:nvSpPr>
          <p:cNvPr id="3" name="Content Placeholder 2"/>
          <p:cNvSpPr>
            <a:spLocks noGrp="1"/>
          </p:cNvSpPr>
          <p:nvPr>
            <p:ph idx="1"/>
          </p:nvPr>
        </p:nvSpPr>
        <p:spPr>
          <a:xfrm>
            <a:off x="4766616" y="272852"/>
            <a:ext cx="6815667" cy="5853410"/>
          </a:xfrm>
        </p:spPr>
        <p:txBody>
          <a:bodyPr/>
          <a:lstStyle>
            <a:lvl1pPr>
              <a:defRPr sz="982"/>
            </a:lvl1pPr>
            <a:lvl2pPr>
              <a:defRPr sz="875"/>
            </a:lvl2pPr>
            <a:lvl3pPr>
              <a:defRPr sz="750"/>
            </a:lvl3pPr>
            <a:lvl4pPr>
              <a:defRPr sz="625"/>
            </a:lvl4pPr>
            <a:lvl5pPr>
              <a:defRPr sz="625"/>
            </a:lvl5pPr>
            <a:lvl6pPr>
              <a:defRPr sz="625"/>
            </a:lvl6pPr>
            <a:lvl7pPr>
              <a:defRPr sz="625"/>
            </a:lvl7pPr>
            <a:lvl8pPr>
              <a:defRPr sz="625"/>
            </a:lvl8pPr>
            <a:lvl9pPr>
              <a:defRPr sz="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718" y="1435199"/>
            <a:ext cx="4011083" cy="4691063"/>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227636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0098437A-D1FC-45F5-9636-94F99C718722}"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82" y="4800700"/>
            <a:ext cx="7315435" cy="566539"/>
          </a:xfrm>
        </p:spPr>
        <p:txBody>
          <a:bodyPr anchor="b"/>
          <a:lstStyle>
            <a:lvl1pPr algn="l">
              <a:defRPr sz="625" b="1"/>
            </a:lvl1pPr>
          </a:lstStyle>
          <a:p>
            <a:r>
              <a:rPr lang="en-US"/>
              <a:t>Click to edit Master title style</a:t>
            </a:r>
          </a:p>
        </p:txBody>
      </p:sp>
      <p:sp>
        <p:nvSpPr>
          <p:cNvPr id="3" name="Picture Placeholder 2"/>
          <p:cNvSpPr>
            <a:spLocks noGrp="1"/>
          </p:cNvSpPr>
          <p:nvPr>
            <p:ph type="pic" idx="1"/>
          </p:nvPr>
        </p:nvSpPr>
        <p:spPr>
          <a:xfrm>
            <a:off x="2389482" y="612676"/>
            <a:ext cx="7315435" cy="4115098"/>
          </a:xfrm>
        </p:spPr>
        <p:txBody>
          <a:bodyPr/>
          <a:lstStyle>
            <a:lvl1pPr marL="0" indent="0">
              <a:buNone/>
              <a:defRPr sz="982"/>
            </a:lvl1pPr>
            <a:lvl2pPr marL="141534" indent="0">
              <a:buNone/>
              <a:defRPr sz="875"/>
            </a:lvl2pPr>
            <a:lvl3pPr marL="283068" indent="0">
              <a:buNone/>
              <a:defRPr sz="750"/>
            </a:lvl3pPr>
            <a:lvl4pPr marL="424603" indent="0">
              <a:buNone/>
              <a:defRPr sz="625"/>
            </a:lvl4pPr>
            <a:lvl5pPr marL="566137" indent="0">
              <a:buNone/>
              <a:defRPr sz="625"/>
            </a:lvl5pPr>
            <a:lvl6pPr marL="707671" indent="0">
              <a:buNone/>
              <a:defRPr sz="625"/>
            </a:lvl6pPr>
            <a:lvl7pPr marL="849205" indent="0">
              <a:buNone/>
              <a:defRPr sz="625"/>
            </a:lvl7pPr>
            <a:lvl8pPr marL="990739" indent="0">
              <a:buNone/>
              <a:defRPr sz="625"/>
            </a:lvl8pPr>
            <a:lvl9pPr marL="1132274" indent="0">
              <a:buNone/>
              <a:defRPr sz="625"/>
            </a:lvl9pPr>
          </a:lstStyle>
          <a:p>
            <a:pPr lvl="0"/>
            <a:endParaRPr lang="en-US" noProof="0" dirty="0"/>
          </a:p>
        </p:txBody>
      </p:sp>
      <p:sp>
        <p:nvSpPr>
          <p:cNvPr id="4" name="Text Placeholder 3"/>
          <p:cNvSpPr>
            <a:spLocks noGrp="1"/>
          </p:cNvSpPr>
          <p:nvPr>
            <p:ph type="body" sz="half" idx="2"/>
          </p:nvPr>
        </p:nvSpPr>
        <p:spPr>
          <a:xfrm>
            <a:off x="2389482" y="5367238"/>
            <a:ext cx="7315435" cy="805160"/>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5339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599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2898" y="265410"/>
            <a:ext cx="2929820" cy="644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852" y="265410"/>
            <a:ext cx="8733602" cy="644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0902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C9195848-B77B-4FDE-994D-F67B18D9D68A}"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3159038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033CA89-DBE1-44AF-97C6-7856B8EE6939}"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extLst>
      <p:ext uri="{BB962C8B-B14F-4D97-AF65-F5344CB8AC3E}">
        <p14:creationId xmlns:p14="http://schemas.microsoft.com/office/powerpoint/2010/main" val="27201903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0CC21B-9F92-4797-B169-6D1E4985A9A8}"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09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3A1E6E-6963-492D-880A-DA9F6DDB01BC}" type="datetime1">
              <a:rPr lang="en-US" smtClean="0"/>
              <a:t>6/5/2024</a:t>
            </a:fld>
            <a:endParaRPr lang="en-US" dirty="0"/>
          </a:p>
        </p:txBody>
      </p:sp>
      <p:sp>
        <p:nvSpPr>
          <p:cNvPr id="6" name="Footer Placeholder 5"/>
          <p:cNvSpPr>
            <a:spLocks noGrp="1"/>
          </p:cNvSpPr>
          <p:nvPr>
            <p:ph type="ftr" sz="quarter" idx="11"/>
          </p:nvPr>
        </p:nvSpPr>
        <p:spPr/>
        <p:txBody>
          <a:bodyPr/>
          <a:lstStyle/>
          <a:p>
            <a:r>
              <a:rPr lang="en-US"/>
              <a:t>MHDO Board Meeting September 7, 2023</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901278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05C59D-060E-4BB4-8CB6-CA72A1ABCAC8}" type="datetime1">
              <a:rPr lang="en-US" smtClean="0"/>
              <a:t>6/5/2024</a:t>
            </a:fld>
            <a:endParaRPr lang="en-US" dirty="0"/>
          </a:p>
        </p:txBody>
      </p:sp>
      <p:sp>
        <p:nvSpPr>
          <p:cNvPr id="8" name="Footer Placeholder 7"/>
          <p:cNvSpPr>
            <a:spLocks noGrp="1"/>
          </p:cNvSpPr>
          <p:nvPr>
            <p:ph type="ftr" sz="quarter" idx="11"/>
          </p:nvPr>
        </p:nvSpPr>
        <p:spPr/>
        <p:txBody>
          <a:bodyPr/>
          <a:lstStyle/>
          <a:p>
            <a:r>
              <a:rPr lang="en-US"/>
              <a:t>MHDO Board Meeting September 7, 2023</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44500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B64A31-4945-40CD-B7BE-5C761EF77B0E}" type="datetime1">
              <a:rPr lang="en-US" smtClean="0"/>
              <a:t>6/5/2024</a:t>
            </a:fld>
            <a:endParaRPr lang="en-US" dirty="0"/>
          </a:p>
        </p:txBody>
      </p:sp>
      <p:sp>
        <p:nvSpPr>
          <p:cNvPr id="4" name="Footer Placeholder 3"/>
          <p:cNvSpPr>
            <a:spLocks noGrp="1"/>
          </p:cNvSpPr>
          <p:nvPr>
            <p:ph type="ftr" sz="quarter" idx="11"/>
          </p:nvPr>
        </p:nvSpPr>
        <p:spPr/>
        <p:txBody>
          <a:bodyPr/>
          <a:lstStyle/>
          <a:p>
            <a:r>
              <a:rPr lang="en-US"/>
              <a:t>MHDO Board Meeting September 7, 2023</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916354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3021558-286F-4326-AE46-8E9A88CFDA12}" type="datetime1">
              <a:rPr lang="en-US" smtClean="0"/>
              <a:t>6/5/2024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MHDO Board Meeting September 7, 2023</a:t>
            </a:r>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6827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D028C8-A0EB-4BB9-ADB9-B6513441566D}"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CACAE2-9EC5-420F-B8A7-58B7D90D6FED}" type="datetime1">
              <a:rPr lang="en-US" smtClean="0"/>
              <a:t>6/5/2024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MHDO Board Meeting September 7, 2023</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112766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F94262-D391-49C2-A34E-8D0149928872}" type="datetime1">
              <a:rPr lang="en-US" smtClean="0"/>
              <a:t>6/5/2024</a:t>
            </a:fld>
            <a:endParaRPr lang="en-US" dirty="0"/>
          </a:p>
        </p:txBody>
      </p:sp>
      <p:sp>
        <p:nvSpPr>
          <p:cNvPr id="6" name="Footer Placeholder 5"/>
          <p:cNvSpPr>
            <a:spLocks noGrp="1"/>
          </p:cNvSpPr>
          <p:nvPr>
            <p:ph type="ftr" sz="quarter" idx="11"/>
          </p:nvPr>
        </p:nvSpPr>
        <p:spPr/>
        <p:txBody>
          <a:bodyPr/>
          <a:lstStyle/>
          <a:p>
            <a:r>
              <a:rPr lang="en-US"/>
              <a:t>MHDO Board Meeting September 7, 2023</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067697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AF85A-1DD6-4221-934C-4C941AA0EC24}"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72535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F0BA99-160A-4D78-AF97-F66DC04257BF}" type="datetime1">
              <a:rPr lang="en-US" smtClean="0"/>
              <a:t>6/5/2024</a:t>
            </a:fld>
            <a:endParaRPr lang="en-US" dirty="0"/>
          </a:p>
        </p:txBody>
      </p:sp>
      <p:sp>
        <p:nvSpPr>
          <p:cNvPr id="5" name="Footer Placeholder 4"/>
          <p:cNvSpPr>
            <a:spLocks noGrp="1"/>
          </p:cNvSpPr>
          <p:nvPr>
            <p:ph type="ftr" sz="quarter" idx="11"/>
          </p:nvPr>
        </p:nvSpPr>
        <p:spPr/>
        <p:txBody>
          <a:bodyPr/>
          <a:lstStyle/>
          <a:p>
            <a:r>
              <a:rPr lang="en-US"/>
              <a:t>MHDO Board Meeting September 7, 2023</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4587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4BDF24-FE5A-449A-BD7E-F2B335E19606}" type="datetime1">
              <a:rPr lang="en-US" smtClean="0"/>
              <a:t>6/5/2024</a:t>
            </a:fld>
            <a:endParaRPr lang="en-US" dirty="0"/>
          </a:p>
        </p:txBody>
      </p:sp>
      <p:sp>
        <p:nvSpPr>
          <p:cNvPr id="6" name="Footer Placeholder 5"/>
          <p:cNvSpPr>
            <a:spLocks noGrp="1"/>
          </p:cNvSpPr>
          <p:nvPr>
            <p:ph type="ftr" sz="quarter" idx="11"/>
          </p:nvPr>
        </p:nvSpPr>
        <p:spPr/>
        <p:txBody>
          <a:bodyPr/>
          <a:lstStyle/>
          <a:p>
            <a:r>
              <a:rPr lang="en-US"/>
              <a:t>MHDO Board Meeting September 7, 2023</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E22895-29CE-4529-9315-89BDCF696E5F}" type="datetime1">
              <a:rPr lang="en-US" smtClean="0"/>
              <a:t>6/5/2024</a:t>
            </a:fld>
            <a:endParaRPr lang="en-US" dirty="0"/>
          </a:p>
        </p:txBody>
      </p:sp>
      <p:sp>
        <p:nvSpPr>
          <p:cNvPr id="8" name="Footer Placeholder 7"/>
          <p:cNvSpPr>
            <a:spLocks noGrp="1"/>
          </p:cNvSpPr>
          <p:nvPr>
            <p:ph type="ftr" sz="quarter" idx="11"/>
          </p:nvPr>
        </p:nvSpPr>
        <p:spPr/>
        <p:txBody>
          <a:bodyPr/>
          <a:lstStyle/>
          <a:p>
            <a:r>
              <a:rPr lang="en-US"/>
              <a:t>MHDO Board Meeting September 7, 2023</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8227B0-D153-4AF7-A3FC-F2EFFF0A052C}" type="datetime1">
              <a:rPr lang="en-US" smtClean="0"/>
              <a:t>6/5/2024</a:t>
            </a:fld>
            <a:endParaRPr lang="en-US" dirty="0"/>
          </a:p>
        </p:txBody>
      </p:sp>
      <p:sp>
        <p:nvSpPr>
          <p:cNvPr id="4" name="Footer Placeholder 3"/>
          <p:cNvSpPr>
            <a:spLocks noGrp="1"/>
          </p:cNvSpPr>
          <p:nvPr>
            <p:ph type="ftr" sz="quarter" idx="11"/>
          </p:nvPr>
        </p:nvSpPr>
        <p:spPr/>
        <p:txBody>
          <a:bodyPr/>
          <a:lstStyle/>
          <a:p>
            <a:r>
              <a:rPr lang="en-US"/>
              <a:t>MHDO Board Meeting September 7, 2023</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C1F1A22-AF54-4FEE-823B-71F3933EBD62}" type="datetime1">
              <a:rPr lang="en-US" smtClean="0"/>
              <a:t>6/5/2024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MHDO Board Meeting September 7, 2023</a:t>
            </a:r>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3D817F-DBEC-4E33-BDC1-90B34AE1CB1A}" type="datetime1">
              <a:rPr lang="en-US" smtClean="0"/>
              <a:t>6/5/2024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MHDO Board Meeting September 7, 2023</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CCBA54-AF02-4051-AE47-78B631EE02B0}" type="datetime1">
              <a:rPr lang="en-US" smtClean="0"/>
              <a:t>6/5/2024</a:t>
            </a:fld>
            <a:endParaRPr lang="en-US" dirty="0"/>
          </a:p>
        </p:txBody>
      </p:sp>
      <p:sp>
        <p:nvSpPr>
          <p:cNvPr id="6" name="Footer Placeholder 5"/>
          <p:cNvSpPr>
            <a:spLocks noGrp="1"/>
          </p:cNvSpPr>
          <p:nvPr>
            <p:ph type="ftr" sz="quarter" idx="11"/>
          </p:nvPr>
        </p:nvSpPr>
        <p:spPr/>
        <p:txBody>
          <a:bodyPr/>
          <a:lstStyle/>
          <a:p>
            <a:r>
              <a:rPr lang="en-US"/>
              <a:t>MHDO Board Meeting September 7, 2023</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08C37E-9713-4372-8D40-964B55C5CDE8}" type="datetime1">
              <a:rPr lang="en-US" smtClean="0"/>
              <a:t>6/5/2024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MHDO Board Meeting September 7, 2023</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12192000" cy="1000125"/>
          </a:xfrm>
          <a:prstGeom prst="rect">
            <a:avLst/>
          </a:prstGeom>
          <a:solidFill>
            <a:srgbClr val="9E1B34"/>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7" name="Rectangle 33"/>
          <p:cNvSpPr>
            <a:spLocks noChangeArrowheads="1"/>
          </p:cNvSpPr>
          <p:nvPr userDrawn="1"/>
        </p:nvSpPr>
        <p:spPr bwMode="auto">
          <a:xfrm>
            <a:off x="192852" y="1174750"/>
            <a:ext cx="2770481"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8" name="Text Box 14"/>
          <p:cNvSpPr txBox="1">
            <a:spLocks noChangeArrowheads="1"/>
          </p:cNvSpPr>
          <p:nvPr userDrawn="1"/>
        </p:nvSpPr>
        <p:spPr bwMode="auto">
          <a:xfrm>
            <a:off x="166394" y="6743898"/>
            <a:ext cx="698500" cy="6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75" tIns="10086" rIns="20175" bIns="10086">
            <a:spAutoFit/>
          </a:bodyPr>
          <a:lstStyle>
            <a:lvl1pPr defTabSz="652463" eaLnBrk="0" hangingPunct="0">
              <a:defRPr sz="2100">
                <a:solidFill>
                  <a:schemeClr val="tx1"/>
                </a:solidFill>
                <a:latin typeface="Arial Narrow" pitchFamily="34" charset="0"/>
              </a:defRPr>
            </a:lvl1pPr>
            <a:lvl2pPr marL="742950" indent="-285750" defTabSz="652463" eaLnBrk="0" hangingPunct="0">
              <a:defRPr sz="2100">
                <a:solidFill>
                  <a:schemeClr val="tx1"/>
                </a:solidFill>
                <a:latin typeface="Arial Narrow" pitchFamily="34" charset="0"/>
              </a:defRPr>
            </a:lvl2pPr>
            <a:lvl3pPr marL="1143000" indent="-228600" defTabSz="652463" eaLnBrk="0" hangingPunct="0">
              <a:defRPr sz="2100">
                <a:solidFill>
                  <a:schemeClr val="tx1"/>
                </a:solidFill>
                <a:latin typeface="Arial Narrow" pitchFamily="34" charset="0"/>
              </a:defRPr>
            </a:lvl3pPr>
            <a:lvl4pPr marL="1600200" indent="-228600" defTabSz="652463" eaLnBrk="0" hangingPunct="0">
              <a:defRPr sz="2100">
                <a:solidFill>
                  <a:schemeClr val="tx1"/>
                </a:solidFill>
                <a:latin typeface="Arial Narrow" pitchFamily="34" charset="0"/>
              </a:defRPr>
            </a:lvl4pPr>
            <a:lvl5pPr marL="2057400" indent="-228600" defTabSz="652463" eaLnBrk="0" hangingPunct="0">
              <a:defRPr sz="2100">
                <a:solidFill>
                  <a:schemeClr val="tx1"/>
                </a:solidFill>
                <a:latin typeface="Arial Narrow" pitchFamily="34" charset="0"/>
              </a:defRPr>
            </a:lvl5pPr>
            <a:lvl6pPr marL="2514600" indent="-228600" defTabSz="652463" eaLnBrk="0" fontAlgn="base" hangingPunct="0">
              <a:spcBef>
                <a:spcPct val="0"/>
              </a:spcBef>
              <a:spcAft>
                <a:spcPct val="0"/>
              </a:spcAft>
              <a:defRPr sz="2100">
                <a:solidFill>
                  <a:schemeClr val="tx1"/>
                </a:solidFill>
                <a:latin typeface="Arial Narrow" pitchFamily="34" charset="0"/>
              </a:defRPr>
            </a:lvl6pPr>
            <a:lvl7pPr marL="2971800" indent="-228600" defTabSz="652463" eaLnBrk="0" fontAlgn="base" hangingPunct="0">
              <a:spcBef>
                <a:spcPct val="0"/>
              </a:spcBef>
              <a:spcAft>
                <a:spcPct val="0"/>
              </a:spcAft>
              <a:defRPr sz="2100">
                <a:solidFill>
                  <a:schemeClr val="tx1"/>
                </a:solidFill>
                <a:latin typeface="Arial Narrow" pitchFamily="34" charset="0"/>
              </a:defRPr>
            </a:lvl7pPr>
            <a:lvl8pPr marL="3429000" indent="-228600" defTabSz="652463" eaLnBrk="0" fontAlgn="base" hangingPunct="0">
              <a:spcBef>
                <a:spcPct val="0"/>
              </a:spcBef>
              <a:spcAft>
                <a:spcPct val="0"/>
              </a:spcAft>
              <a:defRPr sz="2100">
                <a:solidFill>
                  <a:schemeClr val="tx1"/>
                </a:solidFill>
                <a:latin typeface="Arial Narrow" pitchFamily="34" charset="0"/>
              </a:defRPr>
            </a:lvl8pPr>
            <a:lvl9pPr marL="3886200" indent="-228600" defTabSz="652463" eaLnBrk="0" fontAlgn="base" hangingPunct="0">
              <a:spcBef>
                <a:spcPct val="0"/>
              </a:spcBef>
              <a:spcAft>
                <a:spcPct val="0"/>
              </a:spcAft>
              <a:defRPr sz="2100">
                <a:solidFill>
                  <a:schemeClr val="tx1"/>
                </a:solidFill>
                <a:latin typeface="Arial Narrow" pitchFamily="34" charset="0"/>
              </a:defRPr>
            </a:lvl9pPr>
          </a:lstStyle>
          <a:p>
            <a:pPr>
              <a:lnSpc>
                <a:spcPct val="65000"/>
              </a:lnSpc>
              <a:spcBef>
                <a:spcPct val="50000"/>
              </a:spcBef>
            </a:pPr>
            <a:r>
              <a:rPr lang="en-US" altLang="en-US" sz="100" b="1" dirty="0">
                <a:solidFill>
                  <a:schemeClr val="bg2"/>
                </a:solidFill>
                <a:latin typeface="Arial" charset="0"/>
              </a:rPr>
              <a:t>TEMPLATE DESIGN © 2008</a:t>
            </a:r>
          </a:p>
          <a:p>
            <a:pPr>
              <a:lnSpc>
                <a:spcPct val="65000"/>
              </a:lnSpc>
              <a:spcBef>
                <a:spcPct val="50000"/>
              </a:spcBef>
            </a:pPr>
            <a:r>
              <a:rPr lang="en-US" altLang="en-US" sz="214" b="1" dirty="0">
                <a:solidFill>
                  <a:schemeClr val="bg2"/>
                </a:solidFill>
                <a:latin typeface="Arial" charset="0"/>
              </a:rPr>
              <a:t>www.PosterPresentations.com</a:t>
            </a:r>
          </a:p>
        </p:txBody>
      </p:sp>
      <p:sp>
        <p:nvSpPr>
          <p:cNvPr id="1029" name="Rectangle 15"/>
          <p:cNvSpPr>
            <a:spLocks noGrp="1" noChangeArrowheads="1"/>
          </p:cNvSpPr>
          <p:nvPr>
            <p:ph type="title"/>
          </p:nvPr>
        </p:nvSpPr>
        <p:spPr bwMode="auto">
          <a:xfrm>
            <a:off x="266935" y="265410"/>
            <a:ext cx="11645783" cy="4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982" tIns="56480" rIns="112982" bIns="56480"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192852" y="1174750"/>
            <a:ext cx="2770481" cy="553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64999" tIns="564999" rIns="564999" bIns="564999"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12192000" cy="68580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2" name="Rectangle 32"/>
          <p:cNvSpPr>
            <a:spLocks noChangeArrowheads="1"/>
          </p:cNvSpPr>
          <p:nvPr userDrawn="1"/>
        </p:nvSpPr>
        <p:spPr bwMode="auto">
          <a:xfrm>
            <a:off x="3192051"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3" name="Rectangle 34"/>
          <p:cNvSpPr>
            <a:spLocks noChangeArrowheads="1"/>
          </p:cNvSpPr>
          <p:nvPr userDrawn="1"/>
        </p:nvSpPr>
        <p:spPr bwMode="auto">
          <a:xfrm>
            <a:off x="618713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4" name="Rectangle 35"/>
          <p:cNvSpPr>
            <a:spLocks noChangeArrowheads="1"/>
          </p:cNvSpPr>
          <p:nvPr userDrawn="1"/>
        </p:nvSpPr>
        <p:spPr bwMode="auto">
          <a:xfrm>
            <a:off x="918868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Tree>
    <p:extLst>
      <p:ext uri="{BB962C8B-B14F-4D97-AF65-F5344CB8AC3E}">
        <p14:creationId xmlns:p14="http://schemas.microsoft.com/office/powerpoint/2010/main" val="396565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201981" rtl="0" eaLnBrk="0" fontAlgn="base" hangingPunct="0">
        <a:spcBef>
          <a:spcPct val="0"/>
        </a:spcBef>
        <a:spcAft>
          <a:spcPct val="0"/>
        </a:spcAft>
        <a:defRPr sz="1893">
          <a:solidFill>
            <a:srgbClr val="FFFFFF"/>
          </a:solidFill>
          <a:latin typeface="+mj-lt"/>
          <a:ea typeface="+mj-ea"/>
          <a:cs typeface="+mj-cs"/>
        </a:defRPr>
      </a:lvl1pPr>
      <a:lvl2pPr algn="ctr" defTabSz="201981" rtl="0" eaLnBrk="0" fontAlgn="base" hangingPunct="0">
        <a:spcBef>
          <a:spcPct val="0"/>
        </a:spcBef>
        <a:spcAft>
          <a:spcPct val="0"/>
        </a:spcAft>
        <a:defRPr sz="1893">
          <a:solidFill>
            <a:srgbClr val="FFFFFF"/>
          </a:solidFill>
          <a:latin typeface="Arial Black" pitchFamily="34" charset="0"/>
        </a:defRPr>
      </a:lvl2pPr>
      <a:lvl3pPr algn="ctr" defTabSz="201981" rtl="0" eaLnBrk="0" fontAlgn="base" hangingPunct="0">
        <a:spcBef>
          <a:spcPct val="0"/>
        </a:spcBef>
        <a:spcAft>
          <a:spcPct val="0"/>
        </a:spcAft>
        <a:defRPr sz="1893">
          <a:solidFill>
            <a:srgbClr val="FFFFFF"/>
          </a:solidFill>
          <a:latin typeface="Arial Black" pitchFamily="34" charset="0"/>
        </a:defRPr>
      </a:lvl3pPr>
      <a:lvl4pPr algn="ctr" defTabSz="201981" rtl="0" eaLnBrk="0" fontAlgn="base" hangingPunct="0">
        <a:spcBef>
          <a:spcPct val="0"/>
        </a:spcBef>
        <a:spcAft>
          <a:spcPct val="0"/>
        </a:spcAft>
        <a:defRPr sz="1893">
          <a:solidFill>
            <a:srgbClr val="FFFFFF"/>
          </a:solidFill>
          <a:latin typeface="Arial Black" pitchFamily="34" charset="0"/>
        </a:defRPr>
      </a:lvl4pPr>
      <a:lvl5pPr algn="ctr" defTabSz="201981" rtl="0" eaLnBrk="0" fontAlgn="base" hangingPunct="0">
        <a:spcBef>
          <a:spcPct val="0"/>
        </a:spcBef>
        <a:spcAft>
          <a:spcPct val="0"/>
        </a:spcAft>
        <a:defRPr sz="1893">
          <a:solidFill>
            <a:srgbClr val="FFFFFF"/>
          </a:solidFill>
          <a:latin typeface="Arial Black" pitchFamily="34" charset="0"/>
        </a:defRPr>
      </a:lvl5pPr>
      <a:lvl6pPr marL="141534" algn="ctr" defTabSz="201981" rtl="0" fontAlgn="base">
        <a:spcBef>
          <a:spcPct val="0"/>
        </a:spcBef>
        <a:spcAft>
          <a:spcPct val="0"/>
        </a:spcAft>
        <a:defRPr sz="1893">
          <a:solidFill>
            <a:srgbClr val="FFFFFF"/>
          </a:solidFill>
          <a:latin typeface="Arial Black" pitchFamily="34" charset="0"/>
        </a:defRPr>
      </a:lvl6pPr>
      <a:lvl7pPr marL="283068" algn="ctr" defTabSz="201981" rtl="0" fontAlgn="base">
        <a:spcBef>
          <a:spcPct val="0"/>
        </a:spcBef>
        <a:spcAft>
          <a:spcPct val="0"/>
        </a:spcAft>
        <a:defRPr sz="1893">
          <a:solidFill>
            <a:srgbClr val="FFFFFF"/>
          </a:solidFill>
          <a:latin typeface="Arial Black" pitchFamily="34" charset="0"/>
        </a:defRPr>
      </a:lvl7pPr>
      <a:lvl8pPr marL="424603" algn="ctr" defTabSz="201981" rtl="0" fontAlgn="base">
        <a:spcBef>
          <a:spcPct val="0"/>
        </a:spcBef>
        <a:spcAft>
          <a:spcPct val="0"/>
        </a:spcAft>
        <a:defRPr sz="1893">
          <a:solidFill>
            <a:srgbClr val="FFFFFF"/>
          </a:solidFill>
          <a:latin typeface="Arial Black" pitchFamily="34" charset="0"/>
        </a:defRPr>
      </a:lvl8pPr>
      <a:lvl9pPr marL="566137" algn="ctr" defTabSz="201981" rtl="0" fontAlgn="base">
        <a:spcBef>
          <a:spcPct val="0"/>
        </a:spcBef>
        <a:spcAft>
          <a:spcPct val="0"/>
        </a:spcAft>
        <a:defRPr sz="1893">
          <a:solidFill>
            <a:srgbClr val="FFFFFF"/>
          </a:solidFill>
          <a:latin typeface="Arial Black" pitchFamily="34" charset="0"/>
        </a:defRPr>
      </a:lvl9pPr>
    </p:titleStyle>
    <p:bodyStyle>
      <a:lvl1pPr marL="75682" indent="-75682" algn="l" defTabSz="201981" rtl="0" eaLnBrk="0" fontAlgn="base" hangingPunct="0">
        <a:spcBef>
          <a:spcPct val="20000"/>
        </a:spcBef>
        <a:spcAft>
          <a:spcPct val="0"/>
        </a:spcAft>
        <a:buChar char="•"/>
        <a:defRPr sz="643">
          <a:solidFill>
            <a:schemeClr val="tx1"/>
          </a:solidFill>
          <a:latin typeface="+mn-lt"/>
          <a:ea typeface="+mn-ea"/>
          <a:cs typeface="+mn-cs"/>
        </a:defRPr>
      </a:lvl1pPr>
      <a:lvl2pPr marL="163649" indent="-62413" algn="l" defTabSz="201981" rtl="0" eaLnBrk="0" fontAlgn="base" hangingPunct="0">
        <a:spcBef>
          <a:spcPct val="20000"/>
        </a:spcBef>
        <a:spcAft>
          <a:spcPct val="0"/>
        </a:spcAft>
        <a:buChar char="–"/>
        <a:defRPr sz="643">
          <a:solidFill>
            <a:schemeClr val="tx1"/>
          </a:solidFill>
          <a:latin typeface="+mn-lt"/>
        </a:defRPr>
      </a:lvl2pPr>
      <a:lvl3pPr marL="252599" indent="-50618" algn="l" defTabSz="201981" rtl="0" eaLnBrk="0" fontAlgn="base" hangingPunct="0">
        <a:spcBef>
          <a:spcPct val="20000"/>
        </a:spcBef>
        <a:spcAft>
          <a:spcPct val="0"/>
        </a:spcAft>
        <a:buChar char="•"/>
        <a:defRPr sz="518">
          <a:solidFill>
            <a:schemeClr val="tx1"/>
          </a:solidFill>
          <a:latin typeface="+mn-lt"/>
        </a:defRPr>
      </a:lvl3pPr>
      <a:lvl4pPr marL="353836" indent="-50618" algn="l" defTabSz="201981" rtl="0" eaLnBrk="0" fontAlgn="base" hangingPunct="0">
        <a:spcBef>
          <a:spcPct val="20000"/>
        </a:spcBef>
        <a:spcAft>
          <a:spcPct val="0"/>
        </a:spcAft>
        <a:buChar char="–"/>
        <a:defRPr sz="429">
          <a:solidFill>
            <a:schemeClr val="tx1"/>
          </a:solidFill>
          <a:latin typeface="+mn-lt"/>
        </a:defRPr>
      </a:lvl4pPr>
      <a:lvl5pPr marL="455072" indent="-50618" algn="l" defTabSz="201981" rtl="0" eaLnBrk="0" fontAlgn="base" hangingPunct="0">
        <a:spcBef>
          <a:spcPct val="20000"/>
        </a:spcBef>
        <a:spcAft>
          <a:spcPct val="0"/>
        </a:spcAft>
        <a:buChar char="»"/>
        <a:defRPr sz="429">
          <a:solidFill>
            <a:schemeClr val="tx1"/>
          </a:solidFill>
          <a:latin typeface="+mn-lt"/>
        </a:defRPr>
      </a:lvl5pPr>
      <a:lvl6pPr marL="596606" indent="-50618" algn="l" defTabSz="201981" rtl="0" fontAlgn="base">
        <a:spcBef>
          <a:spcPct val="20000"/>
        </a:spcBef>
        <a:spcAft>
          <a:spcPct val="0"/>
        </a:spcAft>
        <a:buChar char="»"/>
        <a:defRPr sz="429">
          <a:solidFill>
            <a:schemeClr val="tx1"/>
          </a:solidFill>
          <a:latin typeface="+mn-lt"/>
        </a:defRPr>
      </a:lvl6pPr>
      <a:lvl7pPr marL="738140" indent="-50618" algn="l" defTabSz="201981" rtl="0" fontAlgn="base">
        <a:spcBef>
          <a:spcPct val="20000"/>
        </a:spcBef>
        <a:spcAft>
          <a:spcPct val="0"/>
        </a:spcAft>
        <a:buChar char="»"/>
        <a:defRPr sz="429">
          <a:solidFill>
            <a:schemeClr val="tx1"/>
          </a:solidFill>
          <a:latin typeface="+mn-lt"/>
        </a:defRPr>
      </a:lvl7pPr>
      <a:lvl8pPr marL="879674" indent="-50618" algn="l" defTabSz="201981" rtl="0" fontAlgn="base">
        <a:spcBef>
          <a:spcPct val="20000"/>
        </a:spcBef>
        <a:spcAft>
          <a:spcPct val="0"/>
        </a:spcAft>
        <a:buChar char="»"/>
        <a:defRPr sz="429">
          <a:solidFill>
            <a:schemeClr val="tx1"/>
          </a:solidFill>
          <a:latin typeface="+mn-lt"/>
        </a:defRPr>
      </a:lvl8pPr>
      <a:lvl9pPr marL="1021209" indent="-50618" algn="l" defTabSz="201981" rtl="0" fontAlgn="base">
        <a:spcBef>
          <a:spcPct val="20000"/>
        </a:spcBef>
        <a:spcAft>
          <a:spcPct val="0"/>
        </a:spcAft>
        <a:buChar char="»"/>
        <a:defRPr sz="429">
          <a:solidFill>
            <a:schemeClr val="tx1"/>
          </a:solidFill>
          <a:latin typeface="+mn-lt"/>
        </a:defRPr>
      </a:lvl9pPr>
    </p:bodyStyle>
    <p:otherStyle>
      <a:defPPr>
        <a:defRPr lang="en-US"/>
      </a:defPPr>
      <a:lvl1pPr marL="0" algn="l" defTabSz="283068" rtl="0" eaLnBrk="1" latinLnBrk="0" hangingPunct="1">
        <a:defRPr sz="554" kern="1200">
          <a:solidFill>
            <a:schemeClr val="tx1"/>
          </a:solidFill>
          <a:latin typeface="+mn-lt"/>
          <a:ea typeface="+mn-ea"/>
          <a:cs typeface="+mn-cs"/>
        </a:defRPr>
      </a:lvl1pPr>
      <a:lvl2pPr marL="141534" algn="l" defTabSz="283068" rtl="0" eaLnBrk="1" latinLnBrk="0" hangingPunct="1">
        <a:defRPr sz="554" kern="1200">
          <a:solidFill>
            <a:schemeClr val="tx1"/>
          </a:solidFill>
          <a:latin typeface="+mn-lt"/>
          <a:ea typeface="+mn-ea"/>
          <a:cs typeface="+mn-cs"/>
        </a:defRPr>
      </a:lvl2pPr>
      <a:lvl3pPr marL="283068" algn="l" defTabSz="283068" rtl="0" eaLnBrk="1" latinLnBrk="0" hangingPunct="1">
        <a:defRPr sz="554" kern="1200">
          <a:solidFill>
            <a:schemeClr val="tx1"/>
          </a:solidFill>
          <a:latin typeface="+mn-lt"/>
          <a:ea typeface="+mn-ea"/>
          <a:cs typeface="+mn-cs"/>
        </a:defRPr>
      </a:lvl3pPr>
      <a:lvl4pPr marL="424603" algn="l" defTabSz="283068" rtl="0" eaLnBrk="1" latinLnBrk="0" hangingPunct="1">
        <a:defRPr sz="554" kern="1200">
          <a:solidFill>
            <a:schemeClr val="tx1"/>
          </a:solidFill>
          <a:latin typeface="+mn-lt"/>
          <a:ea typeface="+mn-ea"/>
          <a:cs typeface="+mn-cs"/>
        </a:defRPr>
      </a:lvl4pPr>
      <a:lvl5pPr marL="566137" algn="l" defTabSz="283068" rtl="0" eaLnBrk="1" latinLnBrk="0" hangingPunct="1">
        <a:defRPr sz="554" kern="1200">
          <a:solidFill>
            <a:schemeClr val="tx1"/>
          </a:solidFill>
          <a:latin typeface="+mn-lt"/>
          <a:ea typeface="+mn-ea"/>
          <a:cs typeface="+mn-cs"/>
        </a:defRPr>
      </a:lvl5pPr>
      <a:lvl6pPr marL="707671" algn="l" defTabSz="283068" rtl="0" eaLnBrk="1" latinLnBrk="0" hangingPunct="1">
        <a:defRPr sz="554" kern="1200">
          <a:solidFill>
            <a:schemeClr val="tx1"/>
          </a:solidFill>
          <a:latin typeface="+mn-lt"/>
          <a:ea typeface="+mn-ea"/>
          <a:cs typeface="+mn-cs"/>
        </a:defRPr>
      </a:lvl6pPr>
      <a:lvl7pPr marL="849205" algn="l" defTabSz="283068" rtl="0" eaLnBrk="1" latinLnBrk="0" hangingPunct="1">
        <a:defRPr sz="554" kern="1200">
          <a:solidFill>
            <a:schemeClr val="tx1"/>
          </a:solidFill>
          <a:latin typeface="+mn-lt"/>
          <a:ea typeface="+mn-ea"/>
          <a:cs typeface="+mn-cs"/>
        </a:defRPr>
      </a:lvl7pPr>
      <a:lvl8pPr marL="990739" algn="l" defTabSz="283068" rtl="0" eaLnBrk="1" latinLnBrk="0" hangingPunct="1">
        <a:defRPr sz="554" kern="1200">
          <a:solidFill>
            <a:schemeClr val="tx1"/>
          </a:solidFill>
          <a:latin typeface="+mn-lt"/>
          <a:ea typeface="+mn-ea"/>
          <a:cs typeface="+mn-cs"/>
        </a:defRPr>
      </a:lvl8pPr>
      <a:lvl9pPr marL="1132274" algn="l" defTabSz="283068" rtl="0" eaLnBrk="1" latinLnBrk="0" hangingPunct="1">
        <a:defRPr sz="55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FDC7D9-1BF7-4EC1-84E1-319252B33CEA}" type="datetime1">
              <a:rPr lang="en-US" smtClean="0"/>
              <a:t>6/5/2024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MHDO Board Meeting September 7, 2023</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57626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158" y="779645"/>
            <a:ext cx="9935105" cy="957715"/>
          </a:xfrm>
        </p:spPr>
        <p:txBody>
          <a:bodyPr>
            <a:normAutofit/>
          </a:bodyPr>
          <a:lstStyle/>
          <a:p>
            <a:pPr algn="ctr"/>
            <a:r>
              <a:rPr lang="en-US" b="1" dirty="0">
                <a:solidFill>
                  <a:schemeClr val="tx1"/>
                </a:solidFill>
              </a:rPr>
              <a:t>Content</a:t>
            </a:r>
          </a:p>
        </p:txBody>
      </p:sp>
      <p:sp>
        <p:nvSpPr>
          <p:cNvPr id="3" name="Content Placeholder 2"/>
          <p:cNvSpPr>
            <a:spLocks noGrp="1"/>
          </p:cNvSpPr>
          <p:nvPr>
            <p:ph idx="1"/>
          </p:nvPr>
        </p:nvSpPr>
        <p:spPr>
          <a:xfrm>
            <a:off x="1203158" y="1918511"/>
            <a:ext cx="10105544" cy="4268221"/>
          </a:xfrm>
        </p:spPr>
        <p:txBody>
          <a:bodyPr>
            <a:noAutofit/>
          </a:bodyPr>
          <a:lstStyle/>
          <a:p>
            <a:pPr marL="0" indent="0">
              <a:lnSpc>
                <a:spcPct val="100000"/>
              </a:lnSpc>
              <a:spcBef>
                <a:spcPts val="0"/>
              </a:spcBef>
              <a:spcAft>
                <a:spcPts val="600"/>
              </a:spcAft>
              <a:buNone/>
            </a:pPr>
            <a:r>
              <a:rPr lang="en-US" sz="1900" dirty="0">
                <a:solidFill>
                  <a:schemeClr val="tx1"/>
                </a:solidFill>
                <a:ea typeface="Calibri" panose="020F0502020204030204" pitchFamily="34" charset="0"/>
              </a:rPr>
              <a:t>1. Vote on Adoption of Rule Chapter </a:t>
            </a:r>
            <a:r>
              <a:rPr lang="en-US" sz="1900" dirty="0">
                <a:effectLst/>
                <a:ea typeface="Calibri" panose="020F0502020204030204" pitchFamily="34" charset="0"/>
              </a:rPr>
              <a:t>243, </a:t>
            </a:r>
            <a:r>
              <a:rPr lang="en-US" sz="1900" i="1" dirty="0">
                <a:effectLst/>
                <a:latin typeface="Calibri" panose="020F0502020204030204" pitchFamily="34" charset="0"/>
                <a:ea typeface="Times New Roman" panose="02020603050405020304" pitchFamily="18" charset="0"/>
              </a:rPr>
              <a:t>Uniform Reporting System for Health Care Claims Data Sets</a:t>
            </a:r>
            <a:endParaRPr lang="en-US" sz="1900" i="1" dirty="0">
              <a:effectLst/>
              <a:ea typeface="Times New Roman" panose="02020603050405020304" pitchFamily="18" charset="0"/>
            </a:endParaRPr>
          </a:p>
          <a:p>
            <a:pPr marL="0" indent="0">
              <a:lnSpc>
                <a:spcPct val="100000"/>
              </a:lnSpc>
              <a:spcBef>
                <a:spcPts val="0"/>
              </a:spcBef>
              <a:spcAft>
                <a:spcPts val="1200"/>
              </a:spcAft>
              <a:buNone/>
            </a:pPr>
            <a:r>
              <a:rPr lang="en-US" sz="1800" dirty="0">
                <a:effectLst/>
                <a:latin typeface="Calibri" panose="020F0502020204030204" pitchFamily="34" charset="0"/>
                <a:ea typeface="Calibri" panose="020F0502020204030204" pitchFamily="34" charset="0"/>
              </a:rPr>
              <a:t>2. Status and Next Steps Specific to Newly Proposed Rule Chapter 340, </a:t>
            </a:r>
            <a:r>
              <a:rPr lang="en-US" sz="1800" i="1" dirty="0">
                <a:effectLst/>
                <a:latin typeface="Calibri" panose="020F0502020204030204" pitchFamily="34" charset="0"/>
                <a:ea typeface="Calibri" panose="020F0502020204030204" pitchFamily="34" charset="0"/>
              </a:rPr>
              <a:t>Uniform Reporting System for Reporting 340B Drug Program Data Sets</a:t>
            </a:r>
          </a:p>
          <a:p>
            <a:pPr marL="0" indent="0">
              <a:lnSpc>
                <a:spcPct val="100000"/>
              </a:lnSpc>
              <a:spcBef>
                <a:spcPts val="0"/>
              </a:spcBef>
              <a:spcAft>
                <a:spcPts val="1200"/>
              </a:spcAft>
              <a:buNone/>
            </a:pPr>
            <a:r>
              <a:rPr lang="en-US" sz="1800" i="1" dirty="0">
                <a:latin typeface="Calibri" panose="020F0502020204030204" pitchFamily="34" charset="0"/>
                <a:ea typeface="Calibri" panose="020F0502020204030204" pitchFamily="34" charset="0"/>
              </a:rPr>
              <a:t>3. </a:t>
            </a:r>
            <a:r>
              <a:rPr lang="en-US" sz="1800" dirty="0">
                <a:effectLst/>
                <a:latin typeface="Calibri" panose="020F0502020204030204" pitchFamily="34" charset="0"/>
                <a:ea typeface="Times New Roman" panose="02020603050405020304" pitchFamily="18" charset="0"/>
              </a:rPr>
              <a:t>Authorization to Initiate Rulemaking </a:t>
            </a:r>
          </a:p>
          <a:p>
            <a:pPr marL="0" indent="0">
              <a:lnSpc>
                <a:spcPct val="100000"/>
              </a:lnSpc>
              <a:spcBef>
                <a:spcPts val="0"/>
              </a:spcBef>
              <a:spcAft>
                <a:spcPts val="1200"/>
              </a:spcAft>
              <a:buNone/>
            </a:pPr>
            <a:r>
              <a:rPr lang="en-US" sz="1800" dirty="0">
                <a:effectLst/>
                <a:latin typeface="Calibri" panose="020F0502020204030204" pitchFamily="34" charset="0"/>
                <a:ea typeface="Calibri" panose="020F0502020204030204" pitchFamily="34" charset="0"/>
              </a:rPr>
              <a:t>4. Status of the Baseline Health Care Expenditures and Quality Report</a:t>
            </a:r>
          </a:p>
          <a:p>
            <a:pPr marL="0" indent="0">
              <a:lnSpc>
                <a:spcPct val="100000"/>
              </a:lnSpc>
              <a:spcBef>
                <a:spcPts val="0"/>
              </a:spcBef>
              <a:spcAft>
                <a:spcPts val="1200"/>
              </a:spcAft>
              <a:buNone/>
            </a:pPr>
            <a:r>
              <a:rPr lang="en-US" sz="1800" dirty="0">
                <a:latin typeface="Calibri" panose="020F0502020204030204" pitchFamily="34" charset="0"/>
                <a:ea typeface="Calibri" panose="020F0502020204030204" pitchFamily="34" charset="0"/>
              </a:rPr>
              <a:t>5. </a:t>
            </a:r>
            <a:r>
              <a:rPr lang="en-US" sz="1800" dirty="0">
                <a:effectLst/>
                <a:latin typeface="Calibri" panose="020F0502020204030204" pitchFamily="34" charset="0"/>
                <a:ea typeface="Calibri" panose="020F0502020204030204" pitchFamily="34" charset="0"/>
              </a:rPr>
              <a:t>Status of CMS Changes to Accessing Medicare Data</a:t>
            </a:r>
          </a:p>
          <a:p>
            <a:pPr marL="0" marR="0" lvl="0" indent="0">
              <a:spcBef>
                <a:spcPts val="0"/>
              </a:spcBef>
              <a:spcAft>
                <a:spcPts val="1200"/>
              </a:spcAft>
              <a:buNone/>
            </a:pPr>
            <a:r>
              <a:rPr lang="en-US" sz="1800" dirty="0">
                <a:latin typeface="Calibri" panose="020F0502020204030204" pitchFamily="34" charset="0"/>
                <a:ea typeface="Calibri" panose="020F0502020204030204" pitchFamily="34" charset="0"/>
              </a:rPr>
              <a:t>6. </a:t>
            </a:r>
            <a:r>
              <a:rPr lang="en-US" sz="1800" dirty="0">
                <a:effectLst/>
                <a:latin typeface="Calibri" panose="020F0502020204030204" pitchFamily="34" charset="0"/>
                <a:ea typeface="Calibri" panose="020F0502020204030204" pitchFamily="34" charset="0"/>
              </a:rPr>
              <a:t>Status of MHDO Board Nominations and Appointments</a:t>
            </a:r>
            <a:endParaRPr lang="en-US" sz="1800" dirty="0">
              <a:effectLst/>
              <a:latin typeface="Times New Roman" panose="02020603050405020304" pitchFamily="18" charset="0"/>
              <a:ea typeface="Calibri" panose="020F0502020204030204" pitchFamily="34" charset="0"/>
            </a:endParaRPr>
          </a:p>
          <a:p>
            <a:pPr marL="0" marR="0" lvl="0" indent="0">
              <a:spcBef>
                <a:spcPts val="0"/>
              </a:spcBef>
              <a:spcAft>
                <a:spcPts val="1200"/>
              </a:spcAft>
              <a:buNone/>
            </a:pPr>
            <a:r>
              <a:rPr lang="en-US" sz="1800" dirty="0">
                <a:effectLst/>
                <a:latin typeface="Calibri" panose="020F0502020204030204" pitchFamily="34" charset="0"/>
                <a:ea typeface="Calibri" panose="020F0502020204030204" pitchFamily="34" charset="0"/>
              </a:rPr>
              <a:t>7. Review Board Meeting Schedule for Remainder of 2024</a:t>
            </a:r>
            <a:endParaRPr lang="en-US" sz="1800" dirty="0">
              <a:effectLst/>
              <a:latin typeface="Times New Roman" panose="02020603050405020304" pitchFamily="18" charset="0"/>
              <a:ea typeface="Calibri" panose="020F0502020204030204" pitchFamily="34" charset="0"/>
            </a:endParaRPr>
          </a:p>
          <a:p>
            <a:pPr marL="0" marR="0" lvl="0" indent="0">
              <a:spcBef>
                <a:spcPts val="0"/>
              </a:spcBef>
              <a:spcAft>
                <a:spcPts val="1200"/>
              </a:spcAft>
              <a:buNone/>
            </a:pPr>
            <a:r>
              <a:rPr lang="en-US" sz="1800" dirty="0">
                <a:effectLst/>
                <a:latin typeface="Calibri" panose="020F0502020204030204" pitchFamily="34" charset="0"/>
                <a:ea typeface="Calibri" panose="020F0502020204030204" pitchFamily="34" charset="0"/>
              </a:rPr>
              <a:t>8. Update on Maine Quality Forum </a:t>
            </a:r>
            <a:endParaRPr lang="en-US" sz="1800" dirty="0">
              <a:effectLst/>
              <a:latin typeface="Times New Roman" panose="02020603050405020304" pitchFamily="18" charset="0"/>
              <a:ea typeface="Calibri" panose="020F0502020204030204" pitchFamily="34" charset="0"/>
            </a:endParaRPr>
          </a:p>
          <a:p>
            <a:pPr marL="0" indent="0">
              <a:lnSpc>
                <a:spcPct val="100000"/>
              </a:lnSpc>
              <a:spcBef>
                <a:spcPts val="0"/>
              </a:spcBef>
              <a:spcAft>
                <a:spcPts val="1200"/>
              </a:spcAft>
              <a:buNone/>
            </a:pPr>
            <a:endParaRPr lang="en-US" sz="1800" dirty="0">
              <a:effectLst/>
              <a:latin typeface="Times New Roman" panose="02020603050405020304" pitchFamily="18" charset="0"/>
              <a:ea typeface="Calibri" panose="020F0502020204030204" pitchFamily="34" charset="0"/>
            </a:endParaRPr>
          </a:p>
          <a:p>
            <a:pPr marL="0" indent="0">
              <a:lnSpc>
                <a:spcPct val="100000"/>
              </a:lnSpc>
              <a:spcBef>
                <a:spcPts val="0"/>
              </a:spcBef>
              <a:spcAft>
                <a:spcPts val="1200"/>
              </a:spcAft>
              <a:buNone/>
            </a:pPr>
            <a:endParaRPr lang="en-US" sz="1800" dirty="0">
              <a:effectLst/>
              <a:latin typeface="Calibri" panose="020F0502020204030204" pitchFamily="34" charset="0"/>
              <a:ea typeface="Calibri" panose="020F0502020204030204" pitchFamily="34" charset="0"/>
            </a:endParaRPr>
          </a:p>
          <a:p>
            <a:pPr marL="0" indent="0">
              <a:lnSpc>
                <a:spcPct val="100000"/>
              </a:lnSpc>
              <a:spcBef>
                <a:spcPts val="0"/>
              </a:spcBef>
              <a:spcAft>
                <a:spcPts val="1200"/>
              </a:spcAft>
              <a:buNone/>
            </a:pPr>
            <a:endParaRPr lang="en-US" sz="1800" dirty="0">
              <a:effectLst/>
              <a:latin typeface="Calibri" panose="020F0502020204030204" pitchFamily="34" charset="0"/>
              <a:ea typeface="Calibri" panose="020F0502020204030204" pitchFamily="34" charset="0"/>
            </a:endParaRPr>
          </a:p>
          <a:p>
            <a:pPr marL="0" indent="0">
              <a:lnSpc>
                <a:spcPct val="100000"/>
              </a:lnSpc>
              <a:spcBef>
                <a:spcPts val="0"/>
              </a:spcBef>
              <a:spcAft>
                <a:spcPts val="1200"/>
              </a:spcAft>
              <a:buNone/>
            </a:pPr>
            <a:endParaRPr lang="en-US" sz="1800" dirty="0">
              <a:effectLst/>
              <a:latin typeface="Calibri" panose="020F0502020204030204" pitchFamily="34" charset="0"/>
              <a:ea typeface="Times New Roman" panose="02020603050405020304" pitchFamily="18" charset="0"/>
            </a:endParaRPr>
          </a:p>
          <a:p>
            <a:pPr marL="0" indent="0">
              <a:lnSpc>
                <a:spcPct val="100000"/>
              </a:lnSpc>
              <a:spcBef>
                <a:spcPts val="0"/>
              </a:spcBef>
              <a:spcAft>
                <a:spcPts val="1200"/>
              </a:spcAft>
              <a:buNone/>
            </a:pPr>
            <a:endParaRPr lang="en-US" sz="1800" dirty="0">
              <a:effectLst/>
              <a:latin typeface="Times New Roman" panose="02020603050405020304" pitchFamily="18" charset="0"/>
              <a:ea typeface="Calibri" panose="020F0502020204030204" pitchFamily="34" charset="0"/>
            </a:endParaRPr>
          </a:p>
          <a:p>
            <a:pPr marL="227013" marR="0" lvl="0" indent="-227013">
              <a:lnSpc>
                <a:spcPct val="100000"/>
              </a:lnSpc>
              <a:spcBef>
                <a:spcPts val="0"/>
              </a:spcBef>
              <a:spcAft>
                <a:spcPts val="1200"/>
              </a:spcAft>
              <a:buFont typeface="+mj-lt"/>
              <a:buAutoNum type="arabicPeriod"/>
            </a:pPr>
            <a:endParaRPr lang="en-US" sz="2400" dirty="0">
              <a:solidFill>
                <a:schemeClr val="tx1"/>
              </a:solidFill>
              <a:ea typeface="Calibri" panose="020F0502020204030204" pitchFamily="34" charset="0"/>
            </a:endParaRPr>
          </a:p>
          <a:p>
            <a:pPr marL="0" marR="0" lvl="0" indent="0">
              <a:lnSpc>
                <a:spcPct val="100000"/>
              </a:lnSpc>
              <a:spcBef>
                <a:spcPts val="0"/>
              </a:spcBef>
              <a:spcAft>
                <a:spcPts val="1200"/>
              </a:spcAft>
              <a:buNone/>
            </a:pPr>
            <a:endParaRPr lang="en-US" sz="2400" dirty="0">
              <a:solidFill>
                <a:schemeClr val="tx1"/>
              </a:solidFill>
              <a:ea typeface="Calibri" panose="020F0502020204030204" pitchFamily="34" charset="0"/>
            </a:endParaRPr>
          </a:p>
        </p:txBody>
      </p:sp>
      <p:sp>
        <p:nvSpPr>
          <p:cNvPr id="4" name="Slide Number Placeholder 3"/>
          <p:cNvSpPr>
            <a:spLocks noGrp="1"/>
          </p:cNvSpPr>
          <p:nvPr>
            <p:ph type="sldNum" sz="quarter" idx="12"/>
          </p:nvPr>
        </p:nvSpPr>
        <p:spPr/>
        <p:txBody>
          <a:bodyPr/>
          <a:lstStyle/>
          <a:p>
            <a:r>
              <a:rPr lang="en-US" dirty="0"/>
              <a:t>1</a:t>
            </a:r>
          </a:p>
        </p:txBody>
      </p:sp>
      <p:pic>
        <p:nvPicPr>
          <p:cNvPr id="7" name="Picture 6"/>
          <p:cNvPicPr>
            <a:picLocks noChangeAspect="1"/>
          </p:cNvPicPr>
          <p:nvPr/>
        </p:nvPicPr>
        <p:blipFill>
          <a:blip r:embed="rId3"/>
          <a:stretch>
            <a:fillRect/>
          </a:stretch>
        </p:blipFill>
        <p:spPr>
          <a:xfrm>
            <a:off x="535022" y="223682"/>
            <a:ext cx="3151163" cy="960176"/>
          </a:xfrm>
          <a:prstGeom prst="rect">
            <a:avLst/>
          </a:prstGeom>
          <a:solidFill>
            <a:schemeClr val="bg1"/>
          </a:solidFill>
        </p:spPr>
      </p:pic>
      <p:sp>
        <p:nvSpPr>
          <p:cNvPr id="8" name="Footer Placeholder 7">
            <a:extLst>
              <a:ext uri="{FF2B5EF4-FFF2-40B4-BE49-F238E27FC236}">
                <a16:creationId xmlns:a16="http://schemas.microsoft.com/office/drawing/2014/main" id="{7C1BF7BC-1AD9-43D3-A3F0-C757032F0D42}"/>
              </a:ext>
            </a:extLst>
          </p:cNvPr>
          <p:cNvSpPr>
            <a:spLocks noGrp="1"/>
          </p:cNvSpPr>
          <p:nvPr>
            <p:ph type="ftr" sz="quarter" idx="11"/>
          </p:nvPr>
        </p:nvSpPr>
        <p:spPr/>
        <p:txBody>
          <a:bodyPr/>
          <a:lstStyle/>
          <a:p>
            <a:r>
              <a:rPr lang="en-US" dirty="0"/>
              <a:t>MHDO Board Meeting June 6, 2024</a:t>
            </a:r>
          </a:p>
        </p:txBody>
      </p:sp>
    </p:spTree>
    <p:extLst>
      <p:ext uri="{BB962C8B-B14F-4D97-AF65-F5344CB8AC3E}">
        <p14:creationId xmlns:p14="http://schemas.microsoft.com/office/powerpoint/2010/main" val="2542654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90B03-C7A8-F979-D3F6-C365A7931383}"/>
              </a:ext>
            </a:extLst>
          </p:cNvPr>
          <p:cNvSpPr>
            <a:spLocks noGrp="1"/>
          </p:cNvSpPr>
          <p:nvPr>
            <p:ph type="title"/>
          </p:nvPr>
        </p:nvSpPr>
        <p:spPr/>
        <p:txBody>
          <a:bodyPr/>
          <a:lstStyle/>
          <a:p>
            <a:r>
              <a:rPr lang="en-US" sz="4800" b="1" dirty="0">
                <a:effectLst/>
                <a:latin typeface="Aptos" panose="020B0004020202020204" pitchFamily="34" charset="0"/>
                <a:ea typeface="Times New Roman" panose="02020603050405020304" pitchFamily="18" charset="0"/>
                <a:cs typeface="Aptos" panose="020B0004020202020204" pitchFamily="34" charset="0"/>
              </a:rPr>
              <a:t>Key Changes (Proposed):</a:t>
            </a:r>
            <a:br>
              <a:rPr lang="en-US" sz="4800" b="1" dirty="0">
                <a:effectLst/>
                <a:latin typeface="Aptos" panose="020B0004020202020204" pitchFamily="34" charset="0"/>
                <a:ea typeface="Times New Roman" panose="02020603050405020304" pitchFamily="18" charset="0"/>
                <a:cs typeface="Aptos" panose="020B0004020202020204" pitchFamily="34" charset="0"/>
              </a:rPr>
            </a:br>
            <a:endParaRPr lang="en-US" dirty="0"/>
          </a:p>
        </p:txBody>
      </p:sp>
      <p:sp>
        <p:nvSpPr>
          <p:cNvPr id="3" name="Content Placeholder 2">
            <a:extLst>
              <a:ext uri="{FF2B5EF4-FFF2-40B4-BE49-F238E27FC236}">
                <a16:creationId xmlns:a16="http://schemas.microsoft.com/office/drawing/2014/main" id="{27291A68-A8EA-86D8-C3CB-442339218D27}"/>
              </a:ext>
            </a:extLst>
          </p:cNvPr>
          <p:cNvSpPr>
            <a:spLocks noGrp="1"/>
          </p:cNvSpPr>
          <p:nvPr>
            <p:ph idx="1"/>
          </p:nvPr>
        </p:nvSpPr>
        <p:spPr/>
        <p:txBody>
          <a:bodyPr>
            <a:normAutofit fontScale="47500" lnSpcReduction="20000"/>
          </a:bodyPr>
          <a:lstStyle/>
          <a:p>
            <a:pPr marL="0" indent="0">
              <a:buNone/>
            </a:pPr>
            <a:r>
              <a:rPr lang="en-US" sz="3800" b="1" dirty="0">
                <a:solidFill>
                  <a:srgbClr val="262626"/>
                </a:solidFill>
                <a:highlight>
                  <a:srgbClr val="FFFFFF"/>
                </a:highlight>
              </a:rPr>
              <a:t>Medicare Data Access</a:t>
            </a:r>
            <a:endParaRPr lang="en-US" sz="3800" b="1" i="0" dirty="0">
              <a:solidFill>
                <a:srgbClr val="262626"/>
              </a:solidFill>
              <a:effectLst/>
              <a:highlight>
                <a:srgbClr val="FFFFFF"/>
              </a:highlight>
            </a:endParaRPr>
          </a:p>
          <a:p>
            <a:pPr marL="0" indent="0">
              <a:buNone/>
            </a:pPr>
            <a:r>
              <a:rPr lang="en-US" sz="3800" b="0" i="0" dirty="0">
                <a:solidFill>
                  <a:srgbClr val="262626"/>
                </a:solidFill>
                <a:effectLst/>
                <a:highlight>
                  <a:srgbClr val="FFFFFF"/>
                </a:highlight>
              </a:rPr>
              <a:t>CMS will no longer allow the physical dissemination of RIF data for </a:t>
            </a:r>
            <a:r>
              <a:rPr lang="en-US" sz="3800" b="1" i="0" dirty="0">
                <a:solidFill>
                  <a:srgbClr val="262626"/>
                </a:solidFill>
                <a:effectLst/>
                <a:highlight>
                  <a:srgbClr val="FFFFFF"/>
                </a:highlight>
              </a:rPr>
              <a:t>new research studies</a:t>
            </a:r>
            <a:r>
              <a:rPr lang="en-US" sz="3800" b="0" i="0" dirty="0">
                <a:solidFill>
                  <a:srgbClr val="262626"/>
                </a:solidFill>
                <a:effectLst/>
                <a:highlight>
                  <a:srgbClr val="FFFFFF"/>
                </a:highlight>
              </a:rPr>
              <a:t>. All new RIF Data Use Agreement (DUA) requests will be required to access RIF data within the CCW VRDC.</a:t>
            </a:r>
          </a:p>
          <a:p>
            <a:pPr marL="0" indent="0">
              <a:buNone/>
            </a:pPr>
            <a:r>
              <a:rPr lang="en-US" sz="3800" b="0" i="0" dirty="0">
                <a:solidFill>
                  <a:srgbClr val="262626"/>
                </a:solidFill>
                <a:effectLst/>
                <a:highlight>
                  <a:srgbClr val="FFFFFF"/>
                </a:highlight>
                <a:latin typeface="public_sans"/>
              </a:rPr>
              <a:t>Research studies with a RIF DUA approved prior to phase 1 implementation, may continue to receive physical data extracts, but researchers cannot request to expand the study to include new types of data. Researchers may only request additional years of physical data previously approved for the study. </a:t>
            </a:r>
          </a:p>
          <a:p>
            <a:pPr>
              <a:buFont typeface="Wingdings" panose="05000000000000000000" pitchFamily="2" charset="2"/>
              <a:buChar char="Ø"/>
            </a:pPr>
            <a:endParaRPr lang="en-US" sz="3800" b="0" i="0" dirty="0">
              <a:solidFill>
                <a:srgbClr val="262626"/>
              </a:solidFill>
              <a:effectLst/>
              <a:highlight>
                <a:srgbClr val="FFFFFF"/>
              </a:highlight>
            </a:endParaRPr>
          </a:p>
          <a:p>
            <a:pPr marL="0" indent="0">
              <a:buNone/>
            </a:pPr>
            <a:r>
              <a:rPr lang="en-US" sz="3800" b="1" dirty="0">
                <a:solidFill>
                  <a:srgbClr val="262626"/>
                </a:solidFill>
                <a:highlight>
                  <a:srgbClr val="FFFFFF"/>
                </a:highlight>
              </a:rPr>
              <a:t>New Pricing Structure </a:t>
            </a:r>
          </a:p>
          <a:p>
            <a:pPr algn="l">
              <a:buFont typeface="Arial" panose="020B0604020202020204" pitchFamily="34" charset="0"/>
              <a:buChar char="•"/>
            </a:pPr>
            <a:r>
              <a:rPr lang="en-US" sz="3800" b="0" i="0" dirty="0">
                <a:solidFill>
                  <a:srgbClr val="262626"/>
                </a:solidFill>
                <a:effectLst/>
                <a:highlight>
                  <a:srgbClr val="FFFFFF"/>
                </a:highlight>
                <a:latin typeface="public_sans"/>
              </a:rPr>
              <a:t>Researchers with previously approved DUAs that have not yet transitioned to the CCW VRDC will be required to pay a </a:t>
            </a:r>
            <a:r>
              <a:rPr lang="en-US" sz="3800" b="1" i="0" dirty="0">
                <a:solidFill>
                  <a:srgbClr val="262626"/>
                </a:solidFill>
                <a:effectLst/>
                <a:highlight>
                  <a:srgbClr val="FFFFFF"/>
                </a:highlight>
                <a:latin typeface="public_sans"/>
              </a:rPr>
              <a:t>Project Fee</a:t>
            </a:r>
            <a:r>
              <a:rPr lang="en-US" sz="3800" b="0" i="0" dirty="0">
                <a:solidFill>
                  <a:srgbClr val="262626"/>
                </a:solidFill>
                <a:effectLst/>
                <a:highlight>
                  <a:srgbClr val="FFFFFF"/>
                </a:highlight>
                <a:latin typeface="public_sans"/>
              </a:rPr>
              <a:t> annually upon their DUA renewal date. </a:t>
            </a:r>
          </a:p>
          <a:p>
            <a:pPr algn="l">
              <a:buFont typeface="Arial" panose="020B0604020202020204" pitchFamily="34" charset="0"/>
              <a:buChar char="•"/>
            </a:pPr>
            <a:r>
              <a:rPr lang="en-US" sz="3800" b="0" i="0" dirty="0">
                <a:solidFill>
                  <a:srgbClr val="262626"/>
                </a:solidFill>
                <a:effectLst/>
                <a:highlight>
                  <a:srgbClr val="FFFFFF"/>
                </a:highlight>
                <a:latin typeface="public_sans"/>
              </a:rPr>
              <a:t>Researchers will continue to pay </a:t>
            </a:r>
            <a:r>
              <a:rPr lang="en-US" sz="3800" b="1" i="0" dirty="0">
                <a:solidFill>
                  <a:srgbClr val="262626"/>
                </a:solidFill>
                <a:effectLst/>
                <a:highlight>
                  <a:srgbClr val="FFFFFF"/>
                </a:highlight>
                <a:latin typeface="public_sans"/>
              </a:rPr>
              <a:t>File Dissemination Fees </a:t>
            </a:r>
            <a:r>
              <a:rPr lang="en-US" sz="3800" b="0" i="0" dirty="0">
                <a:solidFill>
                  <a:srgbClr val="262626"/>
                </a:solidFill>
                <a:effectLst/>
                <a:highlight>
                  <a:srgbClr val="FFFFFF"/>
                </a:highlight>
                <a:latin typeface="public_sans"/>
              </a:rPr>
              <a:t>when physical data files are being sent. </a:t>
            </a:r>
          </a:p>
          <a:p>
            <a:pPr marL="0" indent="0">
              <a:buNone/>
            </a:pPr>
            <a:endParaRPr lang="en-US" sz="4200" b="0" i="0" dirty="0">
              <a:solidFill>
                <a:srgbClr val="262626"/>
              </a:solidFill>
              <a:effectLst/>
              <a:highlight>
                <a:srgbClr val="FFFFFF"/>
              </a:highlight>
            </a:endParaRPr>
          </a:p>
          <a:p>
            <a:endParaRPr lang="en-US" dirty="0"/>
          </a:p>
        </p:txBody>
      </p:sp>
      <p:sp>
        <p:nvSpPr>
          <p:cNvPr id="4" name="Footer Placeholder 3">
            <a:extLst>
              <a:ext uri="{FF2B5EF4-FFF2-40B4-BE49-F238E27FC236}">
                <a16:creationId xmlns:a16="http://schemas.microsoft.com/office/drawing/2014/main" id="{8EF99097-525C-84E0-C3DC-07AE9F062D58}"/>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293FCC32-3377-F06E-5DFE-868B7D791CAC}"/>
              </a:ext>
            </a:extLst>
          </p:cNvPr>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909760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C8DE1-FC95-24E5-D4DF-C4B59565F3E6}"/>
              </a:ext>
            </a:extLst>
          </p:cNvPr>
          <p:cNvSpPr>
            <a:spLocks noGrp="1"/>
          </p:cNvSpPr>
          <p:nvPr>
            <p:ph type="title"/>
          </p:nvPr>
        </p:nvSpPr>
        <p:spPr/>
        <p:txBody>
          <a:bodyPr>
            <a:normAutofit/>
          </a:bodyPr>
          <a:lstStyle/>
          <a:p>
            <a:r>
              <a:rPr lang="en-US" sz="4000" dirty="0">
                <a:effectLst/>
                <a:latin typeface="Calibri" panose="020F0502020204030204" pitchFamily="34" charset="0"/>
                <a:ea typeface="Calibri" panose="020F0502020204030204" pitchFamily="34" charset="0"/>
              </a:rPr>
              <a:t>MHDO Board of Directors</a:t>
            </a:r>
            <a:br>
              <a:rPr lang="en-US" sz="4800" dirty="0">
                <a:effectLst/>
                <a:latin typeface="Times New Roman" panose="02020603050405020304" pitchFamily="18"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E2667C35-AF65-9BFF-1BB0-4C5AE742219D}"/>
              </a:ext>
            </a:extLst>
          </p:cNvPr>
          <p:cNvSpPr>
            <a:spLocks noGrp="1"/>
          </p:cNvSpPr>
          <p:nvPr>
            <p:ph idx="1"/>
          </p:nvPr>
        </p:nvSpPr>
        <p:spPr/>
        <p:txBody>
          <a:bodyPr/>
          <a:lstStyle/>
          <a:p>
            <a:r>
              <a:rPr lang="en-US" dirty="0"/>
              <a:t>Board Nominations</a:t>
            </a:r>
          </a:p>
          <a:p>
            <a:r>
              <a:rPr lang="en-US" dirty="0"/>
              <a:t>Board Appointments</a:t>
            </a:r>
          </a:p>
          <a:p>
            <a:r>
              <a:rPr lang="en-US" dirty="0"/>
              <a:t>Board Composition </a:t>
            </a:r>
          </a:p>
          <a:p>
            <a:endParaRPr lang="en-US" dirty="0"/>
          </a:p>
        </p:txBody>
      </p:sp>
      <p:sp>
        <p:nvSpPr>
          <p:cNvPr id="4" name="Footer Placeholder 3">
            <a:extLst>
              <a:ext uri="{FF2B5EF4-FFF2-40B4-BE49-F238E27FC236}">
                <a16:creationId xmlns:a16="http://schemas.microsoft.com/office/drawing/2014/main" id="{B7C0B1A6-7997-5777-B210-3A10C430F0AB}"/>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97EBFCC7-3D87-B5CD-3921-D67621F27650}"/>
              </a:ext>
            </a:extLst>
          </p:cNvPr>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2978175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83621-963E-5270-0614-817710FF2E6E}"/>
              </a:ext>
            </a:extLst>
          </p:cNvPr>
          <p:cNvSpPr>
            <a:spLocks noGrp="1"/>
          </p:cNvSpPr>
          <p:nvPr>
            <p:ph type="title"/>
          </p:nvPr>
        </p:nvSpPr>
        <p:spPr/>
        <p:txBody>
          <a:bodyPr>
            <a:normAutofit fontScale="90000"/>
          </a:bodyPr>
          <a:lstStyle/>
          <a:p>
            <a:r>
              <a:rPr lang="en-US" sz="3600" dirty="0">
                <a:effectLst/>
                <a:latin typeface="Calibri" panose="020F0502020204030204" pitchFamily="34" charset="0"/>
                <a:ea typeface="Calibri" panose="020F0502020204030204" pitchFamily="34" charset="0"/>
              </a:rPr>
              <a:t>Proposed Board Meeting Schedule for Remainder of 2024</a:t>
            </a:r>
            <a:br>
              <a:rPr lang="en-US" sz="4800" dirty="0">
                <a:effectLst/>
                <a:latin typeface="Times New Roman" panose="02020603050405020304" pitchFamily="18"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725F80C-C195-356F-FA9C-5C192F37A826}"/>
              </a:ext>
            </a:extLst>
          </p:cNvPr>
          <p:cNvSpPr>
            <a:spLocks noGrp="1"/>
          </p:cNvSpPr>
          <p:nvPr>
            <p:ph idx="1"/>
          </p:nvPr>
        </p:nvSpPr>
        <p:spPr/>
        <p:txBody>
          <a:bodyPr/>
          <a:lstStyle/>
          <a:p>
            <a:pPr marL="0" indent="0" algn="l">
              <a:buNone/>
            </a:pPr>
            <a:r>
              <a:rPr lang="en-US" b="0" i="0" dirty="0">
                <a:solidFill>
                  <a:srgbClr val="333333"/>
                </a:solidFill>
                <a:effectLst/>
                <a:highlight>
                  <a:srgbClr val="FFFFFF"/>
                </a:highlight>
                <a:latin typeface="Helvetica Neue"/>
              </a:rPr>
              <a:t>September 5</a:t>
            </a:r>
            <a:r>
              <a:rPr lang="en-US" b="0" i="0" baseline="30000" dirty="0">
                <a:solidFill>
                  <a:srgbClr val="333333"/>
                </a:solidFill>
                <a:effectLst/>
                <a:highlight>
                  <a:srgbClr val="FFFFFF"/>
                </a:highlight>
                <a:latin typeface="Helvetica Neue"/>
              </a:rPr>
              <a:t>th</a:t>
            </a:r>
            <a:r>
              <a:rPr lang="en-US" b="0" i="0" dirty="0">
                <a:solidFill>
                  <a:srgbClr val="333333"/>
                </a:solidFill>
                <a:effectLst/>
                <a:highlight>
                  <a:srgbClr val="FFFFFF"/>
                </a:highlight>
                <a:latin typeface="Helvetica Neue"/>
              </a:rPr>
              <a:t>-Public Hearing (new) and Board Meeting</a:t>
            </a:r>
          </a:p>
          <a:p>
            <a:pPr marL="0" indent="0" algn="l">
              <a:buNone/>
            </a:pPr>
            <a:r>
              <a:rPr lang="en-US" b="0" i="0" dirty="0">
                <a:solidFill>
                  <a:srgbClr val="333333"/>
                </a:solidFill>
                <a:effectLst/>
                <a:highlight>
                  <a:srgbClr val="FFFFFF"/>
                </a:highlight>
                <a:latin typeface="Helvetica Neue"/>
              </a:rPr>
              <a:t>November 7</a:t>
            </a:r>
            <a:r>
              <a:rPr lang="en-US" b="0" i="0" baseline="30000" dirty="0">
                <a:solidFill>
                  <a:srgbClr val="333333"/>
                </a:solidFill>
                <a:effectLst/>
                <a:highlight>
                  <a:srgbClr val="FFFFFF"/>
                </a:highlight>
                <a:latin typeface="Helvetica Neue"/>
              </a:rPr>
              <a:t>th</a:t>
            </a:r>
            <a:r>
              <a:rPr lang="en-US" b="0" i="0" dirty="0">
                <a:solidFill>
                  <a:srgbClr val="333333"/>
                </a:solidFill>
                <a:effectLst/>
                <a:highlight>
                  <a:srgbClr val="FFFFFF"/>
                </a:highlight>
                <a:latin typeface="Helvetica Neue"/>
              </a:rPr>
              <a:t>-Board Meeting</a:t>
            </a:r>
          </a:p>
          <a:p>
            <a:pPr marL="0" indent="0" algn="l">
              <a:buNone/>
            </a:pPr>
            <a:r>
              <a:rPr lang="en-US" dirty="0">
                <a:solidFill>
                  <a:srgbClr val="333333"/>
                </a:solidFill>
                <a:highlight>
                  <a:srgbClr val="FFFFFF"/>
                </a:highlight>
                <a:latin typeface="Helvetica Neue"/>
              </a:rPr>
              <a:t>December 5</a:t>
            </a:r>
            <a:r>
              <a:rPr lang="en-US" baseline="30000" dirty="0">
                <a:solidFill>
                  <a:srgbClr val="333333"/>
                </a:solidFill>
                <a:highlight>
                  <a:srgbClr val="FFFFFF"/>
                </a:highlight>
                <a:latin typeface="Helvetica Neue"/>
              </a:rPr>
              <a:t>th</a:t>
            </a:r>
            <a:r>
              <a:rPr lang="en-US" dirty="0">
                <a:solidFill>
                  <a:srgbClr val="333333"/>
                </a:solidFill>
                <a:highlight>
                  <a:srgbClr val="FFFFFF"/>
                </a:highlight>
                <a:latin typeface="Helvetica Neue"/>
              </a:rPr>
              <a:t>-Board Meeting (new)</a:t>
            </a:r>
            <a:endParaRPr lang="en-US" b="0" i="0" dirty="0">
              <a:solidFill>
                <a:srgbClr val="333333"/>
              </a:solidFill>
              <a:effectLst/>
              <a:highlight>
                <a:srgbClr val="FFFFFF"/>
              </a:highlight>
              <a:latin typeface="Helvetica Neue"/>
            </a:endParaRPr>
          </a:p>
          <a:p>
            <a:pPr marL="0" indent="0" algn="l">
              <a:buNone/>
            </a:pPr>
            <a:endParaRPr lang="en-US" b="0" i="0" dirty="0">
              <a:solidFill>
                <a:srgbClr val="333333"/>
              </a:solidFill>
              <a:effectLst/>
              <a:highlight>
                <a:srgbClr val="FFFFFF"/>
              </a:highlight>
              <a:latin typeface="Helvetica Neue"/>
            </a:endParaRPr>
          </a:p>
          <a:p>
            <a:endParaRPr lang="en-US" dirty="0"/>
          </a:p>
        </p:txBody>
      </p:sp>
      <p:sp>
        <p:nvSpPr>
          <p:cNvPr id="4" name="Footer Placeholder 3">
            <a:extLst>
              <a:ext uri="{FF2B5EF4-FFF2-40B4-BE49-F238E27FC236}">
                <a16:creationId xmlns:a16="http://schemas.microsoft.com/office/drawing/2014/main" id="{8794F03D-E808-4ECC-E2F8-93788603DF9B}"/>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39B9F2A4-C785-5787-FE5B-44B9EB7E1803}"/>
              </a:ext>
            </a:extLst>
          </p:cNvPr>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219000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1778D-EA8F-4825-B8C1-4DD0D0FEE874}"/>
              </a:ext>
            </a:extLst>
          </p:cNvPr>
          <p:cNvSpPr>
            <a:spLocks noGrp="1"/>
          </p:cNvSpPr>
          <p:nvPr>
            <p:ph type="title"/>
          </p:nvPr>
        </p:nvSpPr>
        <p:spPr>
          <a:xfrm>
            <a:off x="1097279" y="286604"/>
            <a:ext cx="10115203" cy="1437694"/>
          </a:xfrm>
        </p:spPr>
        <p:txBody>
          <a:bodyPr/>
          <a:lstStyle/>
          <a:p>
            <a:pPr algn="ctr"/>
            <a:r>
              <a:rPr lang="en-US" b="1" dirty="0"/>
              <a:t>Key Activities</a:t>
            </a:r>
          </a:p>
        </p:txBody>
      </p:sp>
      <p:sp>
        <p:nvSpPr>
          <p:cNvPr id="3" name="Content Placeholder 2">
            <a:extLst>
              <a:ext uri="{FF2B5EF4-FFF2-40B4-BE49-F238E27FC236}">
                <a16:creationId xmlns:a16="http://schemas.microsoft.com/office/drawing/2014/main" id="{DD27E05A-AEC6-41B5-A0CB-56CCCC38D11C}"/>
              </a:ext>
            </a:extLst>
          </p:cNvPr>
          <p:cNvSpPr>
            <a:spLocks noGrp="1"/>
          </p:cNvSpPr>
          <p:nvPr>
            <p:ph idx="1"/>
          </p:nvPr>
        </p:nvSpPr>
        <p:spPr>
          <a:xfrm>
            <a:off x="1097280" y="1993457"/>
            <a:ext cx="10115202" cy="4043450"/>
          </a:xfrm>
        </p:spPr>
        <p:txBody>
          <a:bodyPr>
            <a:noAutofit/>
          </a:bodyPr>
          <a:lstStyle/>
          <a:p>
            <a:pPr marL="460375" indent="-460375">
              <a:lnSpc>
                <a:spcPct val="100000"/>
              </a:lnSpc>
              <a:spcBef>
                <a:spcPts val="0"/>
              </a:spcBef>
              <a:spcAft>
                <a:spcPts val="600"/>
              </a:spcAft>
              <a:buFont typeface="Wingdings" panose="05000000000000000000" pitchFamily="2" charset="2"/>
              <a:buChar char="§"/>
            </a:pPr>
            <a:r>
              <a:rPr lang="en-US" sz="2800" dirty="0"/>
              <a:t>Developing annual report on rate of healthcare associated infections in the State of Maine </a:t>
            </a:r>
          </a:p>
          <a:p>
            <a:pPr marL="460375" indent="-460375">
              <a:lnSpc>
                <a:spcPct val="100000"/>
              </a:lnSpc>
              <a:spcBef>
                <a:spcPts val="0"/>
              </a:spcBef>
              <a:spcAft>
                <a:spcPts val="600"/>
              </a:spcAft>
              <a:buFont typeface="Wingdings" panose="05000000000000000000" pitchFamily="2" charset="2"/>
              <a:buChar char="§"/>
            </a:pPr>
            <a:r>
              <a:rPr lang="en-US" sz="2800" dirty="0"/>
              <a:t>Working on Project First Line Deliverables</a:t>
            </a:r>
          </a:p>
          <a:p>
            <a:pPr marL="460375" indent="-460375">
              <a:lnSpc>
                <a:spcPct val="100000"/>
              </a:lnSpc>
              <a:spcBef>
                <a:spcPts val="0"/>
              </a:spcBef>
              <a:spcAft>
                <a:spcPts val="600"/>
              </a:spcAft>
              <a:buFont typeface="Wingdings" panose="05000000000000000000" pitchFamily="2" charset="2"/>
              <a:buChar char="§"/>
            </a:pPr>
            <a:r>
              <a:rPr lang="en-US" sz="2800" dirty="0"/>
              <a:t>Drafting annual primary care spending report</a:t>
            </a:r>
          </a:p>
          <a:p>
            <a:pPr marL="460375" indent="-460375">
              <a:lnSpc>
                <a:spcPct val="100000"/>
              </a:lnSpc>
              <a:spcBef>
                <a:spcPts val="0"/>
              </a:spcBef>
              <a:spcAft>
                <a:spcPts val="600"/>
              </a:spcAft>
              <a:buFont typeface="Wingdings" panose="05000000000000000000" pitchFamily="2" charset="2"/>
              <a:buChar char="§"/>
            </a:pPr>
            <a:r>
              <a:rPr lang="en-US" sz="2800" dirty="0"/>
              <a:t>Drafting annual behavioral health care spending report</a:t>
            </a:r>
          </a:p>
        </p:txBody>
      </p:sp>
      <p:sp>
        <p:nvSpPr>
          <p:cNvPr id="4" name="Footer Placeholder 3">
            <a:extLst>
              <a:ext uri="{FF2B5EF4-FFF2-40B4-BE49-F238E27FC236}">
                <a16:creationId xmlns:a16="http://schemas.microsoft.com/office/drawing/2014/main" id="{5DD19CF2-BBF8-48E1-A7C4-13EE659688DE}"/>
              </a:ext>
            </a:extLst>
          </p:cNvPr>
          <p:cNvSpPr>
            <a:spLocks noGrp="1"/>
          </p:cNvSpPr>
          <p:nvPr>
            <p:ph type="ftr" sz="quarter" idx="11"/>
          </p:nvPr>
        </p:nvSpPr>
        <p:spPr/>
        <p:txBody>
          <a:bodyPr/>
          <a:lstStyle/>
          <a:p>
            <a:r>
              <a:rPr lang="en-US" dirty="0"/>
              <a:t>MHDO Board Meeting June 6, 2024</a:t>
            </a:r>
          </a:p>
        </p:txBody>
      </p:sp>
      <p:pic>
        <p:nvPicPr>
          <p:cNvPr id="6" name="Picture 2" descr="logo of words">
            <a:extLst>
              <a:ext uri="{FF2B5EF4-FFF2-40B4-BE49-F238E27FC236}">
                <a16:creationId xmlns:a16="http://schemas.microsoft.com/office/drawing/2014/main" id="{45028304-AA01-467B-BB14-911ABD3351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56" y="300601"/>
            <a:ext cx="3848100" cy="70485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4">
            <a:extLst>
              <a:ext uri="{FF2B5EF4-FFF2-40B4-BE49-F238E27FC236}">
                <a16:creationId xmlns:a16="http://schemas.microsoft.com/office/drawing/2014/main" id="{B8127ADB-F351-41CD-9C32-CD748FF39126}"/>
              </a:ext>
            </a:extLst>
          </p:cNvPr>
          <p:cNvSpPr>
            <a:spLocks noGrp="1"/>
          </p:cNvSpPr>
          <p:nvPr>
            <p:ph type="sldNum" sz="quarter" idx="12"/>
          </p:nvPr>
        </p:nvSpPr>
        <p:spPr>
          <a:xfrm>
            <a:off x="9900458" y="6459785"/>
            <a:ext cx="1312025" cy="365125"/>
          </a:xfrm>
        </p:spPr>
        <p:txBody>
          <a:bodyPr/>
          <a:lstStyle/>
          <a:p>
            <a:fld id="{4CE482DC-2269-4F26-9D2A-7E44B1A4CD85}" type="slidenum">
              <a:rPr lang="en-US" smtClean="0"/>
              <a:pPr/>
              <a:t>13</a:t>
            </a:fld>
            <a:endParaRPr lang="en-US" dirty="0"/>
          </a:p>
        </p:txBody>
      </p:sp>
    </p:spTree>
    <p:extLst>
      <p:ext uri="{BB962C8B-B14F-4D97-AF65-F5344CB8AC3E}">
        <p14:creationId xmlns:p14="http://schemas.microsoft.com/office/powerpoint/2010/main" val="308660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p:txBody>
          <a:bodyPr>
            <a:normAutofit/>
          </a:bodyPr>
          <a:lstStyle/>
          <a:p>
            <a:r>
              <a:rPr lang="en-US" sz="3600" dirty="0">
                <a:effectLst/>
                <a:ea typeface="Times New Roman" panose="02020603050405020304" pitchFamily="18" charset="0"/>
              </a:rPr>
              <a:t>Rule Chapter 243, </a:t>
            </a:r>
            <a:r>
              <a:rPr lang="en-US" sz="3600" i="1" dirty="0">
                <a:solidFill>
                  <a:srgbClr val="333333"/>
                </a:solidFill>
                <a:effectLst/>
                <a:ea typeface="Calibri" panose="020F0502020204030204" pitchFamily="34" charset="0"/>
              </a:rPr>
              <a:t>Uniform Reporting System for Health Care Claims Data Sets</a:t>
            </a:r>
            <a:r>
              <a:rPr lang="en-US" sz="3600" i="1" dirty="0">
                <a:solidFill>
                  <a:srgbClr val="333333"/>
                </a:solidFill>
                <a:ea typeface="Calibri" panose="020F0502020204030204" pitchFamily="34" charset="0"/>
              </a:rPr>
              <a:t> </a:t>
            </a:r>
            <a:r>
              <a:rPr lang="en-US" sz="3600" dirty="0">
                <a:solidFill>
                  <a:srgbClr val="333333"/>
                </a:solidFill>
                <a:effectLst/>
                <a:ea typeface="Times New Roman" panose="02020603050405020304" pitchFamily="18" charset="0"/>
              </a:rPr>
              <a:t>(routine technical rule)</a:t>
            </a:r>
            <a:endParaRPr lang="en-US" sz="3600" dirty="0"/>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1097280" y="2014647"/>
            <a:ext cx="10115202" cy="3829279"/>
          </a:xfrm>
        </p:spPr>
        <p:txBody>
          <a:bodyPr>
            <a:normAutofit/>
          </a:bodyPr>
          <a:lstStyle/>
          <a:p>
            <a:pPr marL="341313" indent="-341313">
              <a:spcAft>
                <a:spcPts val="0"/>
              </a:spcAft>
              <a:buFont typeface="Wingdings" panose="05000000000000000000" pitchFamily="2" charset="2"/>
              <a:buChar char="Ø"/>
            </a:pPr>
            <a:r>
              <a:rPr lang="en-US" sz="2800" dirty="0"/>
              <a:t>Written comments were received on the proposed rule. </a:t>
            </a:r>
          </a:p>
          <a:p>
            <a:pPr marL="341313" indent="-341313">
              <a:spcAft>
                <a:spcPts val="0"/>
              </a:spcAft>
              <a:buFont typeface="Wingdings" panose="05000000000000000000" pitchFamily="2" charset="2"/>
              <a:buChar char="Ø"/>
            </a:pPr>
            <a:r>
              <a:rPr lang="en-US" sz="2800" dirty="0"/>
              <a:t>Board received copies of the written comment submitted and an  updated copy of the Basis Statement, documenting the comment received, staff’s proposed response and recommendation. </a:t>
            </a:r>
          </a:p>
          <a:p>
            <a:pPr marL="341313" indent="-341313">
              <a:spcAft>
                <a:spcPts val="0"/>
              </a:spcAft>
              <a:buFont typeface="Wingdings" panose="05000000000000000000" pitchFamily="2" charset="2"/>
              <a:buChar char="Ø"/>
            </a:pPr>
            <a:r>
              <a:rPr lang="en-US" sz="2800" dirty="0"/>
              <a:t>Refer to updated Basis Statement.</a:t>
            </a:r>
          </a:p>
          <a:p>
            <a:pPr marL="0" indent="0">
              <a:buNone/>
            </a:pPr>
            <a:endParaRPr lang="en-US" dirty="0"/>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p:txBody>
          <a:bodyPr/>
          <a:lstStyle/>
          <a:p>
            <a:r>
              <a:rPr lang="en-US" dirty="0"/>
              <a:t>MHDO Board Meeting June 6, 2024</a:t>
            </a:r>
          </a:p>
          <a:p>
            <a:endParaRPr lang="en-US" dirty="0"/>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Tree>
    <p:extLst>
      <p:ext uri="{BB962C8B-B14F-4D97-AF65-F5344CB8AC3E}">
        <p14:creationId xmlns:p14="http://schemas.microsoft.com/office/powerpoint/2010/main" val="381172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p:txBody>
          <a:bodyPr>
            <a:normAutofit/>
          </a:bodyPr>
          <a:lstStyle/>
          <a:p>
            <a:r>
              <a:rPr lang="en-US" sz="3600" dirty="0">
                <a:effectLst/>
                <a:ea typeface="Times New Roman" panose="02020603050405020304" pitchFamily="18" charset="0"/>
              </a:rPr>
              <a:t>Rule Chapter 243, </a:t>
            </a:r>
            <a:r>
              <a:rPr lang="en-US" sz="3600" i="1" dirty="0">
                <a:solidFill>
                  <a:srgbClr val="333333"/>
                </a:solidFill>
                <a:effectLst/>
                <a:ea typeface="Calibri" panose="020F0502020204030204" pitchFamily="34" charset="0"/>
              </a:rPr>
              <a:t>Uniform Reporting System for Health Care Claims Data Sets</a:t>
            </a:r>
            <a:r>
              <a:rPr lang="en-US" sz="3600" i="1" dirty="0">
                <a:solidFill>
                  <a:srgbClr val="333333"/>
                </a:solidFill>
                <a:ea typeface="Calibri" panose="020F0502020204030204" pitchFamily="34" charset="0"/>
              </a:rPr>
              <a:t> </a:t>
            </a:r>
            <a:r>
              <a:rPr lang="en-US" sz="3600" dirty="0">
                <a:solidFill>
                  <a:srgbClr val="333333"/>
                </a:solidFill>
                <a:effectLst/>
                <a:ea typeface="Times New Roman" panose="02020603050405020304" pitchFamily="18" charset="0"/>
              </a:rPr>
              <a:t>(routine technical rule)</a:t>
            </a:r>
            <a:endParaRPr lang="en-US" sz="3600" dirty="0"/>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1097280" y="2014647"/>
            <a:ext cx="10115202" cy="3829279"/>
          </a:xfrm>
        </p:spPr>
        <p:txBody>
          <a:bodyPr>
            <a:normAutofit/>
          </a:bodyPr>
          <a:lstStyle/>
          <a:p>
            <a:pPr>
              <a:spcAft>
                <a:spcPts val="0"/>
              </a:spcAft>
            </a:pPr>
            <a:r>
              <a:rPr lang="en-US" sz="2800" b="1" dirty="0"/>
              <a:t>Recommendation:  </a:t>
            </a:r>
            <a:r>
              <a:rPr lang="en-US" sz="2800" dirty="0"/>
              <a:t>Board votes to adopt </a:t>
            </a:r>
            <a:r>
              <a:rPr lang="en-US" sz="2800" dirty="0">
                <a:effectLst/>
                <a:ea typeface="Times New Roman" panose="02020603050405020304" pitchFamily="18" charset="0"/>
              </a:rPr>
              <a:t>Rule Chapter 243</a:t>
            </a:r>
            <a:r>
              <a:rPr lang="en-US" sz="2800" dirty="0">
                <a:ea typeface="Times New Roman" panose="02020603050405020304" pitchFamily="18" charset="0"/>
              </a:rPr>
              <a:t>, </a:t>
            </a:r>
            <a:r>
              <a:rPr lang="en-US" sz="2800" i="1" dirty="0">
                <a:solidFill>
                  <a:srgbClr val="333333"/>
                </a:solidFill>
                <a:effectLst/>
                <a:ea typeface="Calibri" panose="020F0502020204030204" pitchFamily="34" charset="0"/>
              </a:rPr>
              <a:t>Uniform Reporting System for Health Care Claims Data Sets, </a:t>
            </a:r>
            <a:r>
              <a:rPr lang="en-US" sz="2800" dirty="0"/>
              <a:t>as proposed and amended; and authorize Karynlee to sign the MAPA 1 form.</a:t>
            </a:r>
          </a:p>
          <a:p>
            <a:pPr marL="0" indent="0">
              <a:buNone/>
            </a:pPr>
            <a:endParaRPr lang="en-US" sz="2400" dirty="0"/>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p:txBody>
          <a:bodyPr/>
          <a:lstStyle/>
          <a:p>
            <a:r>
              <a:rPr lang="en-US" dirty="0"/>
              <a:t>MHDO Board Meeting June 6, 2024</a:t>
            </a:r>
          </a:p>
          <a:p>
            <a:endParaRPr lang="en-US" dirty="0"/>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Tree>
    <p:extLst>
      <p:ext uri="{BB962C8B-B14F-4D97-AF65-F5344CB8AC3E}">
        <p14:creationId xmlns:p14="http://schemas.microsoft.com/office/powerpoint/2010/main" val="4260893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940BE-4D04-FCEA-2AC8-C48CF68DDF7C}"/>
              </a:ext>
            </a:extLst>
          </p:cNvPr>
          <p:cNvSpPr>
            <a:spLocks noGrp="1"/>
          </p:cNvSpPr>
          <p:nvPr>
            <p:ph type="title"/>
          </p:nvPr>
        </p:nvSpPr>
        <p:spPr/>
        <p:txBody>
          <a:bodyPr>
            <a:normAutofit fontScale="90000"/>
          </a:bodyPr>
          <a:lstStyle/>
          <a:p>
            <a:r>
              <a:rPr lang="en-US" sz="3100" dirty="0">
                <a:effectLst/>
                <a:latin typeface="Calibri" panose="020F0502020204030204" pitchFamily="34" charset="0"/>
                <a:ea typeface="Calibri" panose="020F0502020204030204" pitchFamily="34" charset="0"/>
              </a:rPr>
              <a:t>Newly Proposed Rule Chapter 340, </a:t>
            </a:r>
            <a:r>
              <a:rPr lang="en-US" sz="3100" i="1" dirty="0">
                <a:effectLst/>
                <a:latin typeface="Calibri" panose="020F0502020204030204" pitchFamily="34" charset="0"/>
                <a:ea typeface="Calibri" panose="020F0502020204030204" pitchFamily="34" charset="0"/>
              </a:rPr>
              <a:t>Uniform Reporting System for Reporting 340B Drug Program Data Sets</a:t>
            </a:r>
            <a:br>
              <a:rPr lang="en-US" sz="4800" i="1"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6BAD1B0A-5161-791D-A607-AC375AC077A8}"/>
              </a:ext>
            </a:extLst>
          </p:cNvPr>
          <p:cNvSpPr>
            <a:spLocks noGrp="1"/>
          </p:cNvSpPr>
          <p:nvPr>
            <p:ph idx="1"/>
          </p:nvPr>
        </p:nvSpPr>
        <p:spPr>
          <a:xfrm>
            <a:off x="1102606" y="2039814"/>
            <a:ext cx="10115202" cy="3829279"/>
          </a:xfrm>
        </p:spPr>
        <p:txBody>
          <a:bodyPr>
            <a:normAutofit/>
          </a:bodyPr>
          <a:lstStyle/>
          <a:p>
            <a:pPr marL="0" indent="0">
              <a:buNone/>
            </a:pPr>
            <a:endParaRPr lang="en-US" sz="1800" dirty="0"/>
          </a:p>
          <a:p>
            <a:pPr marL="0" indent="0">
              <a:buNone/>
            </a:pPr>
            <a:r>
              <a:rPr lang="en-US" sz="1800" dirty="0"/>
              <a:t>Staff is reviewing and preparing responses to the public comments received specific to the newly proposed Chapter 340, </a:t>
            </a:r>
            <a:r>
              <a:rPr lang="en-US" sz="1800" i="1" dirty="0"/>
              <a:t>Uniform </a:t>
            </a:r>
            <a:r>
              <a:rPr lang="en-US" sz="1800" i="1" dirty="0">
                <a:effectLst/>
                <a:ea typeface="Calibri" panose="020F0502020204030204" pitchFamily="34" charset="0"/>
              </a:rPr>
              <a:t>Reporting System for Reporting 340B Drug Program Data Sets.  </a:t>
            </a:r>
            <a:r>
              <a:rPr lang="en-US" sz="1800" dirty="0">
                <a:effectLst/>
                <a:ea typeface="Calibri" panose="020F0502020204030204" pitchFamily="34" charset="0"/>
              </a:rPr>
              <a:t>Based on the </a:t>
            </a:r>
            <a:r>
              <a:rPr lang="en-US" sz="1800" dirty="0"/>
              <a:t>volume and substance of the public comments received, staff needs more time to prepare responses and recommendations.  </a:t>
            </a:r>
            <a:endParaRPr lang="en-US" sz="1800" b="1" dirty="0">
              <a:latin typeface="Calibri" panose="020F0502020204030204" pitchFamily="34" charset="0"/>
              <a:ea typeface="Calibri" panose="020F0502020204030204" pitchFamily="34" charset="0"/>
            </a:endParaRPr>
          </a:p>
          <a:p>
            <a:pPr marL="0" indent="0">
              <a:buNone/>
            </a:pPr>
            <a:r>
              <a:rPr lang="en-US" sz="1800" b="1" dirty="0">
                <a:latin typeface="Calibri" panose="020F0502020204030204" pitchFamily="34" charset="0"/>
                <a:ea typeface="Calibri" panose="020F0502020204030204" pitchFamily="34" charset="0"/>
              </a:rPr>
              <a:t>Revised Timeline</a:t>
            </a:r>
            <a:r>
              <a:rPr lang="en-US" sz="1800" dirty="0">
                <a:latin typeface="Calibri" panose="020F0502020204030204" pitchFamily="34" charset="0"/>
                <a:ea typeface="Calibri" panose="020F0502020204030204" pitchFamily="34" charset="0"/>
              </a:rPr>
              <a:t>-</a:t>
            </a:r>
            <a:r>
              <a:rPr lang="en-US" sz="1800" i="1" dirty="0">
                <a:effectLst/>
                <a:latin typeface="Calibri" panose="020F0502020204030204" pitchFamily="34" charset="0"/>
                <a:ea typeface="Calibri" panose="020F0502020204030204" pitchFamily="34" charset="0"/>
              </a:rPr>
              <a:t>Board Reviews Updated Basis Statement at the September 5, 2024, Board Meeting and considers adoption of new rule as proposed and possibly amended.   </a:t>
            </a:r>
          </a:p>
          <a:p>
            <a:pPr marL="0" indent="0">
              <a:buNone/>
            </a:pPr>
            <a:r>
              <a:rPr lang="en-US" sz="1800" i="1" dirty="0">
                <a:latin typeface="Calibri" panose="020F0502020204030204" pitchFamily="34" charset="0"/>
                <a:ea typeface="Calibri" panose="020F0502020204030204" pitchFamily="34" charset="0"/>
              </a:rPr>
              <a:t>	</a:t>
            </a:r>
          </a:p>
          <a:p>
            <a:pPr marL="0" indent="0">
              <a:buNone/>
            </a:pPr>
            <a:r>
              <a:rPr lang="en-US" sz="1800" dirty="0">
                <a:effectLst/>
                <a:latin typeface="Calibri" panose="020F0502020204030204" pitchFamily="34" charset="0"/>
                <a:ea typeface="Calibri" panose="020F0502020204030204" pitchFamily="34" charset="0"/>
              </a:rPr>
              <a:t>In the interim, MHDO plans to post a new page on the MHDO website that identifies the hospitals</a:t>
            </a:r>
            <a:r>
              <a:rPr lang="en-US" sz="1800" dirty="0">
                <a:latin typeface="Calibri" panose="020F0502020204030204" pitchFamily="34" charset="0"/>
                <a:ea typeface="Calibri" panose="020F0502020204030204" pitchFamily="34" charset="0"/>
              </a:rPr>
              <a:t> in Maine that participate in the 340B program and the link to the page on their website that describes the program.                    </a:t>
            </a:r>
            <a:br>
              <a:rPr lang="en-US" sz="3200" i="1" dirty="0">
                <a:effectLst/>
                <a:latin typeface="Calibri" panose="020F0502020204030204" pitchFamily="34" charset="0"/>
                <a:ea typeface="Calibri" panose="020F0502020204030204" pitchFamily="34" charset="0"/>
              </a:rPr>
            </a:br>
            <a:endParaRPr lang="en-US" sz="1800" dirty="0"/>
          </a:p>
        </p:txBody>
      </p:sp>
      <p:sp>
        <p:nvSpPr>
          <p:cNvPr id="4" name="Footer Placeholder 3">
            <a:extLst>
              <a:ext uri="{FF2B5EF4-FFF2-40B4-BE49-F238E27FC236}">
                <a16:creationId xmlns:a16="http://schemas.microsoft.com/office/drawing/2014/main" id="{C1C491CC-4E5C-CEDF-1637-574930E18442}"/>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0328DEAC-64AD-5121-7EBC-8EB229B2EBD3}"/>
              </a:ext>
            </a:extLst>
          </p:cNvPr>
          <p:cNvSpPr>
            <a:spLocks noGrp="1"/>
          </p:cNvSpPr>
          <p:nvPr>
            <p:ph type="sldNum" sz="quarter" idx="12"/>
          </p:nvPr>
        </p:nvSpPr>
        <p:spPr/>
        <p:txBody>
          <a:bodyPr/>
          <a:lstStyle/>
          <a:p>
            <a:fld id="{4CE482DC-2269-4F26-9D2A-7E44B1A4CD85}" type="slidenum">
              <a:rPr lang="en-US" smtClean="0"/>
              <a:pPr/>
              <a:t>4</a:t>
            </a:fld>
            <a:endParaRPr lang="en-US" dirty="0"/>
          </a:p>
        </p:txBody>
      </p:sp>
    </p:spTree>
    <p:extLst>
      <p:ext uri="{BB962C8B-B14F-4D97-AF65-F5344CB8AC3E}">
        <p14:creationId xmlns:p14="http://schemas.microsoft.com/office/powerpoint/2010/main" val="340182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A0443-87BD-5927-0218-2CABC860A654}"/>
              </a:ext>
            </a:extLst>
          </p:cNvPr>
          <p:cNvSpPr>
            <a:spLocks noGrp="1"/>
          </p:cNvSpPr>
          <p:nvPr>
            <p:ph type="title"/>
          </p:nvPr>
        </p:nvSpPr>
        <p:spPr/>
        <p:txBody>
          <a:bodyPr/>
          <a:lstStyle/>
          <a:p>
            <a:r>
              <a:rPr lang="en-US" b="1" dirty="0"/>
              <a:t>New Data Collection Requirement</a:t>
            </a:r>
          </a:p>
        </p:txBody>
      </p:sp>
      <p:sp>
        <p:nvSpPr>
          <p:cNvPr id="3" name="Content Placeholder 2">
            <a:extLst>
              <a:ext uri="{FF2B5EF4-FFF2-40B4-BE49-F238E27FC236}">
                <a16:creationId xmlns:a16="http://schemas.microsoft.com/office/drawing/2014/main" id="{A5B99F93-45D3-F86D-0550-39D931A18B85}"/>
              </a:ext>
            </a:extLst>
          </p:cNvPr>
          <p:cNvSpPr>
            <a:spLocks noGrp="1"/>
          </p:cNvSpPr>
          <p:nvPr>
            <p:ph idx="1"/>
          </p:nvPr>
        </p:nvSpPr>
        <p:spPr/>
        <p:txBody>
          <a:bodyPr>
            <a:normAutofit fontScale="92500" lnSpcReduction="10000"/>
          </a:bodyPr>
          <a:lstStyle/>
          <a:p>
            <a:pPr marL="0" indent="0">
              <a:buNone/>
            </a:pPr>
            <a:r>
              <a:rPr lang="en-US" sz="2800" dirty="0"/>
              <a:t>Request authorization from board to Initiate Rulemaking (routine technical) to implement the new requirements of 22 MRSA §8732, sub-§3. </a:t>
            </a:r>
            <a:r>
              <a:rPr lang="en-US" sz="2200" dirty="0"/>
              <a:t>Notification by manufacturers of wholesale acquisition cost for insulin. No later than February 15th of each year, a manufacturer of insulin shall notify the organization (MHDO) of the wholesale acquisition cost per pricing unit for the insulin produced by the manufacturer in each category of insulin</a:t>
            </a:r>
            <a:r>
              <a:rPr lang="en-US" sz="1900" dirty="0"/>
              <a:t>.(LD 2282, PL Chapter 610)</a:t>
            </a:r>
            <a:endParaRPr lang="en-US" sz="1900" dirty="0">
              <a:solidFill>
                <a:srgbClr val="000000"/>
              </a:solidFill>
            </a:endParaRPr>
          </a:p>
          <a:p>
            <a:pPr marL="457200" indent="-401638">
              <a:lnSpc>
                <a:spcPct val="100000"/>
              </a:lnSpc>
              <a:spcBef>
                <a:spcPts val="0"/>
              </a:spcBef>
              <a:spcAft>
                <a:spcPts val="1200"/>
              </a:spcAft>
              <a:buFont typeface="Wingdings" panose="05000000000000000000" pitchFamily="2" charset="2"/>
              <a:buChar char="Ø"/>
            </a:pPr>
            <a:r>
              <a:rPr lang="en-US" sz="2800" dirty="0"/>
              <a:t>Law goes into effect August 9, 2024</a:t>
            </a:r>
          </a:p>
          <a:p>
            <a:pPr marL="457200" indent="-401638">
              <a:lnSpc>
                <a:spcPct val="100000"/>
              </a:lnSpc>
              <a:spcBef>
                <a:spcPts val="0"/>
              </a:spcBef>
              <a:spcAft>
                <a:spcPts val="1200"/>
              </a:spcAft>
              <a:buFont typeface="Wingdings" panose="05000000000000000000" pitchFamily="2" charset="2"/>
              <a:buChar char="Ø"/>
            </a:pPr>
            <a:r>
              <a:rPr lang="en-US" sz="2800" dirty="0"/>
              <a:t>Public Hearing September 5, 2024</a:t>
            </a:r>
          </a:p>
          <a:p>
            <a:pPr marL="457200" indent="-401638">
              <a:lnSpc>
                <a:spcPct val="100000"/>
              </a:lnSpc>
              <a:spcBef>
                <a:spcPts val="0"/>
              </a:spcBef>
              <a:spcAft>
                <a:spcPts val="1200"/>
              </a:spcAft>
              <a:buFont typeface="Wingdings" panose="05000000000000000000" pitchFamily="2" charset="2"/>
              <a:buChar char="Ø"/>
            </a:pPr>
            <a:r>
              <a:rPr lang="en-US" sz="2800" dirty="0"/>
              <a:t>Board reviews public comments, staff responses, and adopts rule  December 5, 2024</a:t>
            </a:r>
          </a:p>
          <a:p>
            <a:pPr>
              <a:buFont typeface="Wingdings" panose="05000000000000000000" pitchFamily="2" charset="2"/>
              <a:buChar char="Ø"/>
            </a:pPr>
            <a:endParaRPr lang="en-US" sz="2800" dirty="0"/>
          </a:p>
        </p:txBody>
      </p:sp>
      <p:sp>
        <p:nvSpPr>
          <p:cNvPr id="4" name="Footer Placeholder 3">
            <a:extLst>
              <a:ext uri="{FF2B5EF4-FFF2-40B4-BE49-F238E27FC236}">
                <a16:creationId xmlns:a16="http://schemas.microsoft.com/office/drawing/2014/main" id="{EB7C15AF-97C1-4C26-E8AF-03ED36B349B3}"/>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0A4E1F0C-6B88-62DD-C583-9F25F4810193}"/>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269118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A0443-87BD-5927-0218-2CABC860A654}"/>
              </a:ext>
            </a:extLst>
          </p:cNvPr>
          <p:cNvSpPr>
            <a:spLocks noGrp="1"/>
          </p:cNvSpPr>
          <p:nvPr>
            <p:ph type="title"/>
          </p:nvPr>
        </p:nvSpPr>
        <p:spPr/>
        <p:txBody>
          <a:bodyPr>
            <a:normAutofit/>
          </a:bodyPr>
          <a:lstStyle/>
          <a:p>
            <a:r>
              <a:rPr lang="en-US" sz="4000" b="1" dirty="0"/>
              <a:t>Chapter 300, Proposed Changes &amp; Timeline</a:t>
            </a:r>
          </a:p>
        </p:txBody>
      </p:sp>
      <p:sp>
        <p:nvSpPr>
          <p:cNvPr id="3" name="Content Placeholder 2">
            <a:extLst>
              <a:ext uri="{FF2B5EF4-FFF2-40B4-BE49-F238E27FC236}">
                <a16:creationId xmlns:a16="http://schemas.microsoft.com/office/drawing/2014/main" id="{A5B99F93-45D3-F86D-0550-39D931A18B85}"/>
              </a:ext>
            </a:extLst>
          </p:cNvPr>
          <p:cNvSpPr>
            <a:spLocks noGrp="1"/>
          </p:cNvSpPr>
          <p:nvPr>
            <p:ph idx="1"/>
          </p:nvPr>
        </p:nvSpPr>
        <p:spPr/>
        <p:txBody>
          <a:bodyPr>
            <a:normAutofit lnSpcReduction="10000"/>
          </a:bodyPr>
          <a:lstStyle/>
          <a:p>
            <a:pPr marL="0" indent="0">
              <a:buNone/>
            </a:pPr>
            <a:r>
              <a:rPr lang="en-US" sz="2800" dirty="0"/>
              <a:t>Request authorization from board to Initiate Rulemaking (routine technical) to propose changes to Chapter 300, </a:t>
            </a:r>
            <a:r>
              <a:rPr lang="en-US" sz="2800" i="1" dirty="0">
                <a:effectLst/>
                <a:ea typeface="Times New Roman" panose="02020603050405020304" pitchFamily="18" charset="0"/>
              </a:rPr>
              <a:t>Uniform Reporting System for Hospital Financial Data (and Hospital Organizational Data)</a:t>
            </a:r>
          </a:p>
          <a:p>
            <a:pPr marL="0" indent="0">
              <a:buNone/>
            </a:pPr>
            <a:endParaRPr lang="en-US" sz="2800" dirty="0"/>
          </a:p>
          <a:p>
            <a:pPr marL="0" indent="0">
              <a:buNone/>
            </a:pPr>
            <a:r>
              <a:rPr lang="en-US" sz="2800" dirty="0"/>
              <a:t>Public Hearing September 5, 2024</a:t>
            </a:r>
          </a:p>
          <a:p>
            <a:pPr marL="55562" indent="0">
              <a:lnSpc>
                <a:spcPct val="100000"/>
              </a:lnSpc>
              <a:spcBef>
                <a:spcPts val="0"/>
              </a:spcBef>
              <a:spcAft>
                <a:spcPts val="1200"/>
              </a:spcAft>
              <a:buNone/>
            </a:pPr>
            <a:endParaRPr lang="en-US" sz="2800" dirty="0"/>
          </a:p>
          <a:p>
            <a:pPr marL="55562" indent="0">
              <a:lnSpc>
                <a:spcPct val="100000"/>
              </a:lnSpc>
              <a:spcBef>
                <a:spcPts val="0"/>
              </a:spcBef>
              <a:spcAft>
                <a:spcPts val="1200"/>
              </a:spcAft>
              <a:buNone/>
            </a:pPr>
            <a:r>
              <a:rPr lang="en-US" sz="2800" dirty="0"/>
              <a:t>Board reviews public comments, staff responses, and adopts rule  December 5, 2024</a:t>
            </a:r>
          </a:p>
          <a:p>
            <a:pPr>
              <a:buFont typeface="Wingdings" panose="05000000000000000000" pitchFamily="2" charset="2"/>
              <a:buChar char="Ø"/>
            </a:pPr>
            <a:endParaRPr lang="en-US" sz="2800" dirty="0"/>
          </a:p>
        </p:txBody>
      </p:sp>
      <p:sp>
        <p:nvSpPr>
          <p:cNvPr id="4" name="Footer Placeholder 3">
            <a:extLst>
              <a:ext uri="{FF2B5EF4-FFF2-40B4-BE49-F238E27FC236}">
                <a16:creationId xmlns:a16="http://schemas.microsoft.com/office/drawing/2014/main" id="{EB7C15AF-97C1-4C26-E8AF-03ED36B349B3}"/>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0A4E1F0C-6B88-62DD-C583-9F25F4810193}"/>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1489126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BA9C-301C-4260-7C67-50B7AB054D47}"/>
              </a:ext>
            </a:extLst>
          </p:cNvPr>
          <p:cNvSpPr>
            <a:spLocks noGrp="1"/>
          </p:cNvSpPr>
          <p:nvPr>
            <p:ph type="title"/>
          </p:nvPr>
        </p:nvSpPr>
        <p:spPr/>
        <p:txBody>
          <a:bodyPr>
            <a:normAutofit/>
          </a:bodyPr>
          <a:lstStyle/>
          <a:p>
            <a:r>
              <a:rPr lang="en-US" sz="3600" dirty="0">
                <a:effectLst/>
                <a:latin typeface="Calibri" panose="020F0502020204030204" pitchFamily="34" charset="0"/>
                <a:ea typeface="Calibri" panose="020F0502020204030204" pitchFamily="34" charset="0"/>
              </a:rPr>
              <a:t>Status of the Baseline Health Care Expenditures and Quality Report</a:t>
            </a:r>
            <a:endParaRPr lang="en-US" sz="3600" dirty="0"/>
          </a:p>
        </p:txBody>
      </p:sp>
      <p:sp>
        <p:nvSpPr>
          <p:cNvPr id="3" name="Content Placeholder 2">
            <a:extLst>
              <a:ext uri="{FF2B5EF4-FFF2-40B4-BE49-F238E27FC236}">
                <a16:creationId xmlns:a16="http://schemas.microsoft.com/office/drawing/2014/main" id="{0F3B31C2-0BF6-4B1C-EC2E-1D69F6AB827E}"/>
              </a:ext>
            </a:extLst>
          </p:cNvPr>
          <p:cNvSpPr>
            <a:spLocks noGrp="1"/>
          </p:cNvSpPr>
          <p:nvPr>
            <p:ph idx="1"/>
          </p:nvPr>
        </p:nvSpPr>
        <p:spPr/>
        <p:txBody>
          <a:bodyPr>
            <a:normAutofit fontScale="55000" lnSpcReduction="20000"/>
          </a:bodyPr>
          <a:lstStyle/>
          <a:p>
            <a:r>
              <a:rPr lang="en-US" dirty="0"/>
              <a:t>Public Law 2021, Chapter 459 (LD 120), An Act To Lower Health Care Costs through the Establishment of the Office of Affordable Health Care, created the Office of Affordable Health Care. </a:t>
            </a:r>
          </a:p>
          <a:p>
            <a:r>
              <a:rPr lang="en-US" dirty="0"/>
              <a:t>The Office of Affordable Health Care is established as an independent executive agency for the purpose of analyzing health care costs in the State of Maine in accordance with the duties described in §3122(3), which includes the following: </a:t>
            </a:r>
            <a:r>
              <a:rPr lang="en-US" b="1" dirty="0"/>
              <a:t>at a minimum, the office shall use data available from the Maine Health Data Organization (MHDO), established pursuant to Title 22, chapter 1683, and the Maine Quality Forum (MQF), established in Title 24-A, section 6951</a:t>
            </a:r>
            <a:r>
              <a:rPr lang="en-US" dirty="0"/>
              <a:t>. </a:t>
            </a:r>
          </a:p>
          <a:p>
            <a:r>
              <a:rPr lang="en-US" dirty="0"/>
              <a:t>At the request of the Governor’s Office, the MHDO produced a set of health care expenditure reports (posted January 2023) to serve as a baseline to begin to inform the discussion on health care costs in Maine. </a:t>
            </a:r>
          </a:p>
          <a:p>
            <a:pPr lvl="1"/>
            <a:r>
              <a:rPr lang="en-US" sz="3300" dirty="0">
                <a:solidFill>
                  <a:schemeClr val="tx1"/>
                </a:solidFill>
              </a:rPr>
              <a:t>These reports were largely informed by the Recommended Standard Analytic Reports: Phase 1 of A Data Use Strategy for State Action to Address Health Care Cost Growth Report (Peterson-Milbank); and by the Massachusetts Health Policy Commission</a:t>
            </a:r>
            <a:r>
              <a:rPr lang="en-US" dirty="0">
                <a:solidFill>
                  <a:schemeClr val="tx1"/>
                </a:solidFill>
              </a:rPr>
              <a:t>. </a:t>
            </a:r>
          </a:p>
          <a:p>
            <a:r>
              <a:rPr lang="en-US" dirty="0"/>
              <a:t>Lastly, MQF provided baseline information specific to the status of reporting and measuring the quality of health care in the state of Maine and nationally.</a:t>
            </a:r>
          </a:p>
        </p:txBody>
      </p:sp>
      <p:sp>
        <p:nvSpPr>
          <p:cNvPr id="4" name="Footer Placeholder 3">
            <a:extLst>
              <a:ext uri="{FF2B5EF4-FFF2-40B4-BE49-F238E27FC236}">
                <a16:creationId xmlns:a16="http://schemas.microsoft.com/office/drawing/2014/main" id="{38AE1F9B-D2A2-31D4-50DD-DB181994400B}"/>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6C7D9A8C-F623-B2BA-1D79-72B63EDF7A5A}"/>
              </a:ext>
            </a:extLst>
          </p:cNvPr>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404284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BA9C-301C-4260-7C67-50B7AB054D47}"/>
              </a:ext>
            </a:extLst>
          </p:cNvPr>
          <p:cNvSpPr>
            <a:spLocks noGrp="1"/>
          </p:cNvSpPr>
          <p:nvPr>
            <p:ph type="title"/>
          </p:nvPr>
        </p:nvSpPr>
        <p:spPr/>
        <p:txBody>
          <a:bodyPr>
            <a:normAutofit/>
          </a:bodyPr>
          <a:lstStyle/>
          <a:p>
            <a:r>
              <a:rPr lang="en-US" sz="3600" dirty="0">
                <a:effectLst/>
                <a:latin typeface="Calibri" panose="020F0502020204030204" pitchFamily="34" charset="0"/>
                <a:ea typeface="Calibri" panose="020F0502020204030204" pitchFamily="34" charset="0"/>
              </a:rPr>
              <a:t>Status of the Baseline Health Care Expenditures and Quality Report</a:t>
            </a:r>
            <a:endParaRPr lang="en-US" sz="3600" dirty="0"/>
          </a:p>
        </p:txBody>
      </p:sp>
      <p:sp>
        <p:nvSpPr>
          <p:cNvPr id="3" name="Content Placeholder 2">
            <a:extLst>
              <a:ext uri="{FF2B5EF4-FFF2-40B4-BE49-F238E27FC236}">
                <a16:creationId xmlns:a16="http://schemas.microsoft.com/office/drawing/2014/main" id="{0F3B31C2-0BF6-4B1C-EC2E-1D69F6AB827E}"/>
              </a:ext>
            </a:extLst>
          </p:cNvPr>
          <p:cNvSpPr>
            <a:spLocks noGrp="1"/>
          </p:cNvSpPr>
          <p:nvPr>
            <p:ph idx="1"/>
          </p:nvPr>
        </p:nvSpPr>
        <p:spPr/>
        <p:txBody>
          <a:bodyPr>
            <a:normAutofit lnSpcReduction="10000"/>
          </a:bodyPr>
          <a:lstStyle/>
          <a:p>
            <a:pPr marL="0" indent="0">
              <a:buNone/>
            </a:pPr>
            <a:r>
              <a:rPr lang="en-US" dirty="0"/>
              <a:t>MHDO is in the process of updating the interactive Baseline Expenditures Report with another year of data and with some refinements in methodology. </a:t>
            </a:r>
          </a:p>
          <a:p>
            <a:endParaRPr lang="en-US" dirty="0"/>
          </a:p>
          <a:p>
            <a:pPr marL="0" indent="0">
              <a:buNone/>
            </a:pPr>
            <a:r>
              <a:rPr lang="en-US" dirty="0"/>
              <a:t>MHDO is working with the Office of Affordable Health Care on the next phase of the Baseline Health Care Expenditures Report.  Specifically analyzing total spending, price and utilization.</a:t>
            </a:r>
          </a:p>
        </p:txBody>
      </p:sp>
      <p:sp>
        <p:nvSpPr>
          <p:cNvPr id="4" name="Footer Placeholder 3">
            <a:extLst>
              <a:ext uri="{FF2B5EF4-FFF2-40B4-BE49-F238E27FC236}">
                <a16:creationId xmlns:a16="http://schemas.microsoft.com/office/drawing/2014/main" id="{38AE1F9B-D2A2-31D4-50DD-DB181994400B}"/>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6C7D9A8C-F623-B2BA-1D79-72B63EDF7A5A}"/>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320148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D7AB6-200D-05C6-8E3A-229EBBA2E95E}"/>
              </a:ext>
            </a:extLst>
          </p:cNvPr>
          <p:cNvSpPr>
            <a:spLocks noGrp="1"/>
          </p:cNvSpPr>
          <p:nvPr>
            <p:ph type="title"/>
          </p:nvPr>
        </p:nvSpPr>
        <p:spPr/>
        <p:txBody>
          <a:bodyPr>
            <a:normAutofit/>
          </a:bodyPr>
          <a:lstStyle/>
          <a:p>
            <a:r>
              <a:rPr lang="en-US" sz="3600" dirty="0">
                <a:effectLst/>
                <a:latin typeface="Calibri" panose="020F0502020204030204" pitchFamily="34" charset="0"/>
                <a:ea typeface="Calibri" panose="020F0502020204030204" pitchFamily="34" charset="0"/>
              </a:rPr>
              <a:t>Status of CMS Changes to Accessing Medicare Data</a:t>
            </a:r>
            <a:endParaRPr lang="en-US" sz="3600" dirty="0"/>
          </a:p>
        </p:txBody>
      </p:sp>
      <p:sp>
        <p:nvSpPr>
          <p:cNvPr id="3" name="Content Placeholder 2">
            <a:extLst>
              <a:ext uri="{FF2B5EF4-FFF2-40B4-BE49-F238E27FC236}">
                <a16:creationId xmlns:a16="http://schemas.microsoft.com/office/drawing/2014/main" id="{8E40559C-20E6-F228-3149-8708AB727723}"/>
              </a:ext>
            </a:extLst>
          </p:cNvPr>
          <p:cNvSpPr>
            <a:spLocks noGrp="1"/>
          </p:cNvSpPr>
          <p:nvPr>
            <p:ph idx="1"/>
          </p:nvPr>
        </p:nvSpPr>
        <p:spPr>
          <a:xfrm>
            <a:off x="1097280" y="2022059"/>
            <a:ext cx="10115202" cy="3829279"/>
          </a:xfrm>
        </p:spPr>
        <p:txBody>
          <a:bodyPr>
            <a:normAutofit/>
          </a:bodyPr>
          <a:lstStyle/>
          <a:p>
            <a:pPr marL="0" indent="0">
              <a:buNone/>
            </a:pPr>
            <a:r>
              <a:rPr lang="en-US" sz="1600" dirty="0">
                <a:effectLst/>
                <a:latin typeface="Aptos" panose="020B0004020202020204" pitchFamily="34" charset="0"/>
                <a:ea typeface="Times New Roman" panose="02020603050405020304" pitchFamily="18" charset="0"/>
                <a:cs typeface="Aptos" panose="020B0004020202020204" pitchFamily="34" charset="0"/>
              </a:rPr>
              <a:t>A</a:t>
            </a:r>
            <a:r>
              <a:rPr lang="en-US" sz="2000" dirty="0">
                <a:effectLst/>
                <a:latin typeface="Aptos" panose="020B0004020202020204" pitchFamily="34" charset="0"/>
                <a:ea typeface="Times New Roman" panose="02020603050405020304" pitchFamily="18" charset="0"/>
                <a:cs typeface="Aptos" panose="020B0004020202020204" pitchFamily="34" charset="0"/>
              </a:rPr>
              <a:t>pril 15, 2024:  CMS proposed </a:t>
            </a:r>
            <a:r>
              <a:rPr lang="en-US" sz="2000" dirty="0">
                <a:latin typeface="Aptos" panose="020B0004020202020204" pitchFamily="34" charset="0"/>
                <a:ea typeface="Times New Roman" panose="02020603050405020304" pitchFamily="18" charset="0"/>
                <a:cs typeface="Aptos" panose="020B0004020202020204" pitchFamily="34" charset="0"/>
              </a:rPr>
              <a:t>changes </a:t>
            </a:r>
            <a:r>
              <a:rPr lang="en-US" sz="2000" dirty="0">
                <a:effectLst/>
                <a:latin typeface="Aptos" panose="020B0004020202020204" pitchFamily="34" charset="0"/>
                <a:ea typeface="Times New Roman" panose="02020603050405020304" pitchFamily="18" charset="0"/>
                <a:cs typeface="Aptos" panose="020B0004020202020204" pitchFamily="34" charset="0"/>
              </a:rPr>
              <a:t>in policy regarding access and the cost for the research identifiable Medicare </a:t>
            </a:r>
            <a:r>
              <a:rPr lang="en-US" sz="2000" dirty="0">
                <a:latin typeface="Aptos" panose="020B0004020202020204" pitchFamily="34" charset="0"/>
                <a:ea typeface="Times New Roman" panose="02020603050405020304" pitchFamily="18" charset="0"/>
                <a:cs typeface="Aptos" panose="020B0004020202020204" pitchFamily="34" charset="0"/>
              </a:rPr>
              <a:t>data which</a:t>
            </a:r>
            <a:r>
              <a:rPr lang="en-US" sz="2000" dirty="0">
                <a:effectLst/>
                <a:latin typeface="Aptos" panose="020B0004020202020204" pitchFamily="34" charset="0"/>
                <a:ea typeface="Times New Roman" panose="02020603050405020304" pitchFamily="18" charset="0"/>
                <a:cs typeface="Aptos" panose="020B0004020202020204" pitchFamily="34" charset="0"/>
              </a:rPr>
              <a:t> they originally planned to implement August 19, 2024.  </a:t>
            </a:r>
            <a:endParaRPr lang="en-US" sz="2000" dirty="0">
              <a:latin typeface="Aptos" panose="020B0004020202020204" pitchFamily="34" charset="0"/>
              <a:ea typeface="Times New Roman" panose="02020603050405020304" pitchFamily="18" charset="0"/>
              <a:cs typeface="Aptos" panose="020B0004020202020204" pitchFamily="34" charset="0"/>
            </a:endParaRPr>
          </a:p>
          <a:p>
            <a:pPr marL="0" indent="0">
              <a:buNone/>
            </a:pPr>
            <a:r>
              <a:rPr lang="en-US" sz="2000" dirty="0">
                <a:latin typeface="Aptos" panose="020B0004020202020204" pitchFamily="34" charset="0"/>
                <a:ea typeface="Times New Roman" panose="02020603050405020304" pitchFamily="18" charset="0"/>
                <a:cs typeface="Aptos" panose="020B0004020202020204" pitchFamily="34" charset="0"/>
              </a:rPr>
              <a:t>The National Association of Health Data Organizations and the APCD Council submitted a letter to CMS expressing the collective concerns and impact on State APCD’s if these proposed policy changes go into effect.</a:t>
            </a:r>
          </a:p>
          <a:p>
            <a:pPr marL="0" indent="0">
              <a:buNone/>
            </a:pPr>
            <a:r>
              <a:rPr lang="en-US" sz="2000" dirty="0">
                <a:latin typeface="Aptos" panose="020B0004020202020204" pitchFamily="34" charset="0"/>
                <a:ea typeface="Times New Roman" panose="02020603050405020304" pitchFamily="18" charset="0"/>
                <a:cs typeface="Aptos" panose="020B0004020202020204" pitchFamily="34" charset="0"/>
              </a:rPr>
              <a:t>Original </a:t>
            </a:r>
            <a:r>
              <a:rPr lang="en-US" sz="2000" dirty="0">
                <a:effectLst/>
                <a:latin typeface="Aptos" panose="020B0004020202020204" pitchFamily="34" charset="0"/>
                <a:ea typeface="Times New Roman" panose="02020603050405020304" pitchFamily="18" charset="0"/>
                <a:cs typeface="Aptos" panose="020B0004020202020204" pitchFamily="34" charset="0"/>
              </a:rPr>
              <a:t>implementation date of new policy planned for August 19, 2024, </a:t>
            </a:r>
            <a:r>
              <a:rPr lang="en-US" sz="2000" b="1" dirty="0">
                <a:effectLst/>
                <a:latin typeface="Aptos" panose="020B0004020202020204" pitchFamily="34" charset="0"/>
                <a:ea typeface="Times New Roman" panose="02020603050405020304" pitchFamily="18" charset="0"/>
                <a:cs typeface="Aptos" panose="020B0004020202020204" pitchFamily="34" charset="0"/>
              </a:rPr>
              <a:t>based on comments/responses CMS received regarding the new policy, on April 15, 2024, CMS sent an e-mail announcing a delay in the implementation of policy changes to not begin before 2025.</a:t>
            </a:r>
          </a:p>
          <a:p>
            <a:pPr marL="0" indent="0">
              <a:buNone/>
            </a:pPr>
            <a:endParaRPr lang="en-US" sz="1600" dirty="0">
              <a:solidFill>
                <a:srgbClr val="262626"/>
              </a:solidFill>
              <a:highlight>
                <a:srgbClr val="FFFFFF"/>
              </a:highlight>
            </a:endParaRPr>
          </a:p>
          <a:p>
            <a:pPr marL="0" indent="0">
              <a:buNone/>
            </a:pPr>
            <a:endParaRPr lang="en-US" sz="1600" b="0" i="0" dirty="0">
              <a:solidFill>
                <a:srgbClr val="262626"/>
              </a:solidFill>
              <a:effectLst/>
              <a:highlight>
                <a:srgbClr val="FFFFFF"/>
              </a:highlight>
            </a:endParaRPr>
          </a:p>
          <a:p>
            <a:pPr marL="0" indent="0">
              <a:buNone/>
            </a:pPr>
            <a:endParaRPr lang="en-US" sz="1800" dirty="0">
              <a:solidFill>
                <a:srgbClr val="262626"/>
              </a:solidFill>
              <a:highlight>
                <a:srgbClr val="FFFFFF"/>
              </a:highlight>
            </a:endParaRPr>
          </a:p>
          <a:p>
            <a:pPr marL="0" indent="0">
              <a:buNone/>
            </a:pPr>
            <a:endParaRPr lang="en-US" sz="1800" b="0" i="0" dirty="0">
              <a:solidFill>
                <a:srgbClr val="262626"/>
              </a:solidFill>
              <a:effectLst/>
              <a:highlight>
                <a:srgbClr val="FFFFFF"/>
              </a:highlight>
            </a:endParaRPr>
          </a:p>
          <a:p>
            <a:pPr marL="0" indent="0">
              <a:buNone/>
            </a:pPr>
            <a:endParaRPr lang="en-US" sz="1800" b="1" dirty="0">
              <a:effectLst/>
              <a:latin typeface="Aptos" panose="020B0004020202020204" pitchFamily="34" charset="0"/>
              <a:ea typeface="Times New Roman" panose="02020603050405020304" pitchFamily="18" charset="0"/>
              <a:cs typeface="Aptos" panose="020B0004020202020204" pitchFamily="34" charset="0"/>
            </a:endParaRPr>
          </a:p>
          <a:p>
            <a:pPr marL="0" indent="0">
              <a:buNone/>
            </a:pPr>
            <a:endParaRPr lang="en-US" sz="1800" b="1" dirty="0">
              <a:effectLst/>
              <a:latin typeface="Aptos" panose="020B0004020202020204" pitchFamily="34" charset="0"/>
              <a:ea typeface="Times New Roman" panose="02020603050405020304" pitchFamily="18" charset="0"/>
              <a:cs typeface="Aptos" panose="020B0004020202020204" pitchFamily="34" charset="0"/>
            </a:endParaRPr>
          </a:p>
          <a:p>
            <a:pPr marL="0" indent="0">
              <a:buNone/>
            </a:pPr>
            <a:endParaRPr lang="en-US" sz="1800" dirty="0">
              <a:latin typeface="Aptos" panose="020B0004020202020204" pitchFamily="34" charset="0"/>
              <a:ea typeface="Times New Roman" panose="02020603050405020304" pitchFamily="18" charset="0"/>
              <a:cs typeface="Aptos" panose="020B0004020202020204" pitchFamily="34" charset="0"/>
            </a:endParaRPr>
          </a:p>
        </p:txBody>
      </p:sp>
      <p:sp>
        <p:nvSpPr>
          <p:cNvPr id="4" name="Footer Placeholder 3">
            <a:extLst>
              <a:ext uri="{FF2B5EF4-FFF2-40B4-BE49-F238E27FC236}">
                <a16:creationId xmlns:a16="http://schemas.microsoft.com/office/drawing/2014/main" id="{B27FD4EE-FDCD-4B45-2227-034325EF0A3D}"/>
              </a:ext>
            </a:extLst>
          </p:cNvPr>
          <p:cNvSpPr>
            <a:spLocks noGrp="1"/>
          </p:cNvSpPr>
          <p:nvPr>
            <p:ph type="ftr" sz="quarter" idx="11"/>
          </p:nvPr>
        </p:nvSpPr>
        <p:spPr/>
        <p:txBody>
          <a:bodyPr/>
          <a:lstStyle/>
          <a:p>
            <a:r>
              <a:rPr lang="en-US" dirty="0"/>
              <a:t>MHDO Board Meeting June 6, 2024</a:t>
            </a:r>
          </a:p>
        </p:txBody>
      </p:sp>
      <p:sp>
        <p:nvSpPr>
          <p:cNvPr id="5" name="Slide Number Placeholder 4">
            <a:extLst>
              <a:ext uri="{FF2B5EF4-FFF2-40B4-BE49-F238E27FC236}">
                <a16:creationId xmlns:a16="http://schemas.microsoft.com/office/drawing/2014/main" id="{AC9F95A3-DBEB-C5F9-E574-37B5082C5BE9}"/>
              </a:ext>
            </a:extLst>
          </p:cNvPr>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2051862982"/>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5ABF7CBCBD7D4C97F7B3852BBF8017" ma:contentTypeVersion="5" ma:contentTypeDescription="Create a new document." ma:contentTypeScope="" ma:versionID="114cfa938927b21c61d8745db80dc3d3">
  <xsd:schema xmlns:xsd="http://www.w3.org/2001/XMLSchema" xmlns:xs="http://www.w3.org/2001/XMLSchema" xmlns:p="http://schemas.microsoft.com/office/2006/metadata/properties" xmlns:ns3="8fe2067a-31b0-458f-a81b-54502c5a278d" targetNamespace="http://schemas.microsoft.com/office/2006/metadata/properties" ma:root="true" ma:fieldsID="3e3016455444da2927782e04aed2bc8c" ns3:_="">
    <xsd:import namespace="8fe2067a-31b0-458f-a81b-54502c5a27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067a-31b0-458f-a81b-54502c5a2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6CE121-E200-432B-A479-8F3F8E750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e2067a-31b0-458f-a81b-54502c5a2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CB3BA1-9D7F-4CE1-9FB7-41F0141240A2}">
  <ds:schemaRefs>
    <ds:schemaRef ds:uri="http://schemas.microsoft.com/sharepoint/v3/contenttype/forms"/>
  </ds:schemaRefs>
</ds:datastoreItem>
</file>

<file path=customXml/itemProps3.xml><?xml version="1.0" encoding="utf-8"?>
<ds:datastoreItem xmlns:ds="http://schemas.openxmlformats.org/officeDocument/2006/customXml" ds:itemID="{7F6FDC4F-32CE-4025-94F1-A4DA19BC644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fe2067a-31b0-458f-a81b-54502c5a278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27999</TotalTime>
  <Words>1285</Words>
  <Application>Microsoft Office PowerPoint</Application>
  <PresentationFormat>Widescreen</PresentationFormat>
  <Paragraphs>104</Paragraphs>
  <Slides>13</Slides>
  <Notes>1</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13</vt:i4>
      </vt:variant>
    </vt:vector>
  </HeadingPairs>
  <TitlesOfParts>
    <vt:vector size="26" baseType="lpstr">
      <vt:lpstr>Aptos</vt:lpstr>
      <vt:lpstr>Arial</vt:lpstr>
      <vt:lpstr>Arial Black</vt:lpstr>
      <vt:lpstr>Arial Narrow</vt:lpstr>
      <vt:lpstr>Calibri</vt:lpstr>
      <vt:lpstr>Calibri Light</vt:lpstr>
      <vt:lpstr>Helvetica Neue</vt:lpstr>
      <vt:lpstr>public_sans</vt:lpstr>
      <vt:lpstr>Times New Roman</vt:lpstr>
      <vt:lpstr>Wingdings</vt:lpstr>
      <vt:lpstr>Retrospect</vt:lpstr>
      <vt:lpstr>Custom Design</vt:lpstr>
      <vt:lpstr>1_Retrospect</vt:lpstr>
      <vt:lpstr>Content</vt:lpstr>
      <vt:lpstr>Rule Chapter 243, Uniform Reporting System for Health Care Claims Data Sets (routine technical rule)</vt:lpstr>
      <vt:lpstr>Rule Chapter 243, Uniform Reporting System for Health Care Claims Data Sets (routine technical rule)</vt:lpstr>
      <vt:lpstr>Newly Proposed Rule Chapter 340, Uniform Reporting System for Reporting 340B Drug Program Data Sets </vt:lpstr>
      <vt:lpstr>New Data Collection Requirement</vt:lpstr>
      <vt:lpstr>Chapter 300, Proposed Changes &amp; Timeline</vt:lpstr>
      <vt:lpstr>Status of the Baseline Health Care Expenditures and Quality Report</vt:lpstr>
      <vt:lpstr>Status of the Baseline Health Care Expenditures and Quality Report</vt:lpstr>
      <vt:lpstr>Status of CMS Changes to Accessing Medicare Data</vt:lpstr>
      <vt:lpstr>Key Changes (Proposed): </vt:lpstr>
      <vt:lpstr>MHDO Board of Directors </vt:lpstr>
      <vt:lpstr>Proposed Board Meeting Schedule for Remainder of 2024 </vt:lpstr>
      <vt:lpstr>Key Activities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Melissa Hillmyer</dc:creator>
  <cp:lastModifiedBy>Harrington, Karynlee</cp:lastModifiedBy>
  <cp:revision>156</cp:revision>
  <dcterms:created xsi:type="dcterms:W3CDTF">2020-06-02T04:02:18Z</dcterms:created>
  <dcterms:modified xsi:type="dcterms:W3CDTF">2024-06-06T02:25:48Z</dcterms:modified>
</cp:coreProperties>
</file>